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82" r:id="rId5"/>
    <p:sldId id="263" r:id="rId6"/>
    <p:sldId id="283" r:id="rId7"/>
    <p:sldId id="286" r:id="rId8"/>
    <p:sldId id="287" r:id="rId9"/>
    <p:sldId id="288" r:id="rId10"/>
    <p:sldId id="285" r:id="rId11"/>
    <p:sldId id="28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4BA40A-5C64-9353-48BE-88294B0A2ABC}" name="Maciej Malawski" initials="MM" userId="S::m.malawski@sanoscience.org::3670738e-b919-4405-bc85-c4d8e71169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219"/>
    <a:srgbClr val="2C0070"/>
    <a:srgbClr val="FB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54862-B62F-10CB-55AA-B2F33200231F}" v="18" dt="2023-11-08T09:58:23.593"/>
    <p1510:client id="{28D626C9-347C-0C77-481D-058E6D34F22B}" v="1" dt="2023-11-08T13:07:41.959"/>
    <p1510:client id="{9095198E-785A-FC1B-C40E-7245F73687FD}" v="369" dt="2023-11-08T13:04:26.019"/>
    <p1510:client id="{C1C7F55A-C3C3-1C72-50D2-96DFBAE6562F}" v="16" dt="2023-11-08T13:07:17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>
        <p:guide pos="3840"/>
        <p:guide orient="horz" pos="2160"/>
        <p:guide pos="7446"/>
        <p:guide pos="234"/>
        <p:guide orient="horz" pos="23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CA175-C910-4357-B195-CF0070DBFB8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6E417-C501-4013-B283-FB4454042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5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3/ppt/sc23_presenter_back.png" TargetMode="External"/><Relationship Id="rId7" Type="http://schemas.openxmlformats.org/officeDocument/2006/relationships/image" Target="file:////Users/toddszymanski/Documents/01%20Work/SC23/ppt/sc23_presenter_logo@4x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/Users/toddszymanski/Documents/01%20Work/SC23/logo/00%20logosheet/sc23_logos_transpng@4x/sc23_hor_blackcolor@4x.png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357C-26CC-C2D2-8FC6-E3A64D802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BD5B45-3958-83CE-D731-35A0C8551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FF43F4-0176-507D-1715-6649B60C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E90BA3-9588-8A83-7CCB-FC87EE59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D10786-BD44-0934-993D-5223B02E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39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FD5A1-9007-935C-DD7C-6EBCBCF7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E84F24-F423-2683-64FD-10C11EA19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1B98FF-A025-4668-17E7-E2D3F143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00F7D1-B0ED-1E68-5738-820974EA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569AE-02EB-A494-0EE5-C5EAE75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7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5854EE-0531-F388-575C-DB6E1EE0C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037CDD-F720-19A0-E634-7440A15D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3329F3-509F-05C7-677B-2110E20B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1A9665-29E7-2FE1-A7BC-78EA3255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0CB378-0B57-355B-8698-938EDC34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2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7127B3-326B-8EE3-1A65-C7626C1F9EA5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-18574"/>
            <a:ext cx="12192000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C2399-A039-5779-00C9-04FB33AC7A05}"/>
              </a:ext>
            </a:extLst>
          </p:cNvPr>
          <p:cNvSpPr/>
          <p:nvPr userDrawn="1"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97" y="1906998"/>
            <a:ext cx="10824402" cy="2250038"/>
          </a:xfrm>
        </p:spPr>
        <p:txBody>
          <a:bodyPr wrap="none" anchor="b">
            <a:normAutofit/>
          </a:bodyPr>
          <a:lstStyle>
            <a:lvl1pPr algn="l">
              <a:defRPr sz="3600" b="1" i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796" y="4430332"/>
            <a:ext cx="10824401" cy="1884472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authors and/or presenters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6410-ABCD-9F80-F32E-9E3C2F71AE94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rcRect/>
          <a:stretch>
            <a:fillRect/>
          </a:stretch>
        </p:blipFill>
        <p:spPr>
          <a:xfrm>
            <a:off x="8153400" y="529898"/>
            <a:ext cx="3200400" cy="113048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5DA24FF-6611-6926-2C9A-E0E5461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EB177B6-8116-EB44-AD78-42A45D43F559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9637F2-8D3B-F392-76D4-518311CE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6489A9-4A70-4708-2F78-88B47874A9D5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C86AB-2E15-475B-3D76-0427F9F0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5965D-7590-5CDE-9356-BBFD771C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2D142C-C2AA-028D-3D39-1BB14182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2C7FD-0115-A6A5-9B49-DCC3D03F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16B29E-E847-9E1B-9886-6FEEF53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4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B41C8-F710-3280-6B2A-02801150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70E27D-4A65-7FEB-3622-FFCA1F86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246FE5-EA7A-02A9-D436-BEBA9F66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509263-2B22-6401-E150-E5445CD7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C9792B-24F1-43E8-4ED1-F6E788FD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5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699DF-6F10-513F-9D75-A08769DE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86A187-847E-A24C-32B0-8FE940D1B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A2EF0A-B22F-C700-E16D-3BFA7BA74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F2D7DA-C17C-89DA-02F9-4ACBBA0C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29AFD-E544-361A-7E61-EA016F5F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705910-6C86-EA1F-A5CD-491A3B36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40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E4D446-E562-6601-8D92-F3DE7805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9464A8-08AE-181B-E2B2-7B50FF05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9A8B8B-2E2A-AF1C-EEDE-FFBE646A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375623-A784-BD96-8847-A31B50677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D10719-4394-9DF4-91E5-159150CD8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04F9AB1-2A0B-32B2-4FC9-D27EB7D3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5AAC136-FAE6-D215-787A-B9A74851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62C1CE-9BB9-31D7-A43D-BFCD72C7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4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94E176-E971-B5F4-8B10-3AC3F4E6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79EFD59-47E8-C2B5-DAB6-24378CB2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CF4C7A-6272-7679-EE34-43A35FCB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E7B928-2238-6262-C825-3DD5EA99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1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84CE0FF-5EB6-99A0-9A6F-DFF6B696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18B65FC-2FBB-F9A1-8E40-28FE8F8A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85348F-E3F8-91CB-2068-7E7B7BF0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9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622935-4C9C-0650-F8D4-AB088FC0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3AA0D3-2993-2F6D-8F6A-85C6038E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9895B8-F081-F5FF-0D67-EF9835DB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857473-D47E-127A-3D07-AAE4C164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A61B9F-EBC6-53C2-4BCD-AB7196F4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234D76-1580-74C5-55B1-7B1A0EBA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56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96033-FD53-C07A-9304-078652BD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D124C56-A0F9-5A61-487E-607845D76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A94817-1D7C-24ED-7656-064F6AEC4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1EA77F-0DC4-C2CB-49F5-4CE97502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2DE0B8-DA4C-EE79-B90F-EC18A523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7705C1-CD31-8926-2E4D-D2DF7365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52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C69E68C-D2C9-6DD2-326F-DF3D9C58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09CFC2-DBE7-422E-1AA3-AADB2756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7BB164-4321-E255-9199-AB65F3C5A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5EA4-D71D-C84A-9D93-EBEAAA6E0D15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2B6D2-273A-1EF5-6F9E-1900F2FB9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DC84EE-3D2A-B79D-B197-FC0FBB33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09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.kica@sanoscience.or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malawski@sanoscien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BEB7">
                <a:alpha val="35000"/>
              </a:srgbClr>
            </a:gs>
            <a:gs pos="100000">
              <a:srgbClr val="80C46E">
                <a:alpha val="3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B403CA-F51D-8396-BBD9-15A09C385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err="1">
                <a:solidFill>
                  <a:schemeClr val="bg1"/>
                </a:solidFill>
              </a:rPr>
              <a:t>Transcriptomics</a:t>
            </a:r>
            <a:r>
              <a:rPr lang="pl-PL">
                <a:solidFill>
                  <a:schemeClr val="bg1"/>
                </a:solidFill>
              </a:rPr>
              <a:t> Atlas </a:t>
            </a:r>
            <a:r>
              <a:rPr lang="pl-PL" err="1">
                <a:solidFill>
                  <a:schemeClr val="bg1"/>
                </a:solidFill>
              </a:rPr>
              <a:t>Pipeline</a:t>
            </a:r>
            <a:r>
              <a:rPr lang="pl-PL">
                <a:solidFill>
                  <a:schemeClr val="bg1"/>
                </a:solidFill>
              </a:rPr>
              <a:t>: </a:t>
            </a:r>
            <a:r>
              <a:rPr lang="pl-PL" err="1">
                <a:solidFill>
                  <a:schemeClr val="bg1"/>
                </a:solidFill>
              </a:rPr>
              <a:t>Cloud</a:t>
            </a:r>
            <a:r>
              <a:rPr lang="pl-PL">
                <a:solidFill>
                  <a:schemeClr val="bg1"/>
                </a:solidFill>
              </a:rPr>
              <a:t> vs HPC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FF4ED36-A629-6E1B-E79C-48D6FAABC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Piotr Kica, Sabina </a:t>
            </a:r>
            <a:r>
              <a:rPr lang="pl-PL" err="1">
                <a:solidFill>
                  <a:schemeClr val="bg1"/>
                </a:solidFill>
              </a:rPr>
              <a:t>Lichołai</a:t>
            </a:r>
            <a:r>
              <a:rPr lang="pl-PL">
                <a:solidFill>
                  <a:schemeClr val="bg1"/>
                </a:solidFill>
              </a:rPr>
              <a:t>, Maciej Malawski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1E8A-7CAC-36CC-C072-CD34D7404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66F14-9E05-E74A-8F69-C6C372A193D2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A3E1-8DA4-AA3B-63DE-49C269AC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839EC-C5B2-E343-1408-6DA232B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" y="1582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371474" y="1849691"/>
            <a:ext cx="1094422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Goal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Create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public Atlas/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dataset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containing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many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human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tissues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(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e.g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.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nervous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/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kidney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cells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) by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processing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public .sra </a:t>
            </a:r>
            <a:r>
              <a:rPr lang="pl-PL" sz="2400" b="1" err="1">
                <a:solidFill>
                  <a:srgbClr val="2C0070"/>
                </a:solidFill>
                <a:latin typeface="Museo Sans 500" panose="02000000000000000000" pitchFamily="2" charset="0"/>
              </a:rPr>
              <a:t>files</a:t>
            </a:r>
            <a:r>
              <a:rPr lang="pl-PL" sz="2400" b="1">
                <a:solidFill>
                  <a:srgbClr val="2C0070"/>
                </a:solidFill>
                <a:latin typeface="Museo Sans 500" panose="02000000000000000000" pitchFamily="2" charset="0"/>
              </a:rPr>
              <a:t> from NCBI)</a:t>
            </a:r>
            <a:endParaRPr lang="pl-PL" sz="2400" err="1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Implemented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path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Salmon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Tools: SRA-Toolkit,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Salmon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, DESeq2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Future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path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: STAR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en" sz="24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3200" b="1">
                <a:solidFill>
                  <a:srgbClr val="2C0070"/>
                </a:solidFill>
                <a:latin typeface="Museo Sans 500" panose="02000000000000000000" pitchFamily="2" charset="0"/>
              </a:rPr>
              <a:t> Atlas </a:t>
            </a:r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32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951E67-E996-8267-2B8E-108D4AA06AA8}"/>
              </a:ext>
            </a:extLst>
          </p:cNvPr>
          <p:cNvSpPr txBox="1"/>
          <p:nvPr/>
        </p:nvSpPr>
        <p:spPr>
          <a:xfrm>
            <a:off x="371474" y="968169"/>
            <a:ext cx="861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description</a:t>
            </a:r>
            <a:endParaRPr lang="pl-PL" sz="20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pic>
        <p:nvPicPr>
          <p:cNvPr id="4" name="Obraz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611D7335-6D24-1550-33DA-E7CF037F0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4" y="3859962"/>
            <a:ext cx="82010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839EC-C5B2-E343-1408-6DA232B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" y="1582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371474" y="1849691"/>
            <a:ext cx="10944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Monitoring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using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CloudWatch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Agent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Easy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to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scale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architecture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AWS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cloud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, EC2 as the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main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compute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service</a:t>
            </a:r>
            <a:endParaRPr lang="en" sz="24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3200" b="1">
                <a:solidFill>
                  <a:srgbClr val="2C0070"/>
                </a:solidFill>
                <a:latin typeface="Museo Sans 500" panose="02000000000000000000" pitchFamily="2" charset="0"/>
              </a:rPr>
              <a:t> Atlas </a:t>
            </a:r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32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951E67-E996-8267-2B8E-108D4AA06AA8}"/>
              </a:ext>
            </a:extLst>
          </p:cNvPr>
          <p:cNvSpPr txBox="1"/>
          <p:nvPr/>
        </p:nvSpPr>
        <p:spPr>
          <a:xfrm>
            <a:off x="371474" y="968169"/>
            <a:ext cx="861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Cloud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Architecture</a:t>
            </a:r>
          </a:p>
        </p:txBody>
      </p:sp>
      <p:pic>
        <p:nvPicPr>
          <p:cNvPr id="5" name="Obraz 4" descr="Obraz zawierający tekst, zrzut ekranu, Grafika, projekt graficzny&#10;&#10;Opis wygenerowany automatycznie">
            <a:extLst>
              <a:ext uri="{FF2B5EF4-FFF2-40B4-BE49-F238E27FC236}">
                <a16:creationId xmlns:a16="http://schemas.microsoft.com/office/drawing/2014/main" id="{0CF752E1-F8C5-B5B0-C542-99533F4D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806339"/>
            <a:ext cx="7543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839EC-C5B2-E343-1408-6DA232B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3200" b="1">
                <a:solidFill>
                  <a:srgbClr val="2C0070"/>
                </a:solidFill>
                <a:latin typeface="Museo Sans 500" panose="02000000000000000000" pitchFamily="2" charset="0"/>
              </a:rPr>
              <a:t> Atlas </a:t>
            </a:r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32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951E67-E996-8267-2B8E-108D4AA06AA8}"/>
              </a:ext>
            </a:extLst>
          </p:cNvPr>
          <p:cNvSpPr txBox="1"/>
          <p:nvPr/>
        </p:nvSpPr>
        <p:spPr>
          <a:xfrm>
            <a:off x="371474" y="968169"/>
            <a:ext cx="861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HPC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deployment</a:t>
            </a:r>
            <a:endParaRPr lang="pl-PL" sz="20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F22C8A6-534B-8E52-A9E3-F60DC975C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7512" y="4327731"/>
            <a:ext cx="4743450" cy="146685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D0471AD-7F3B-7598-670B-63A5EF348FB2}"/>
              </a:ext>
            </a:extLst>
          </p:cNvPr>
          <p:cNvSpPr txBox="1"/>
          <p:nvPr/>
        </p:nvSpPr>
        <p:spPr>
          <a:xfrm>
            <a:off x="371474" y="1849691"/>
            <a:ext cx="10944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5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Apptainer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containers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5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With SRA-Toolkit,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Salmon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with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generated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index, R with DESeq2,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code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5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Ares Cluster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at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ACK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Cyfronet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AGH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5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Reusing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AWS services (S3, SQS) but HPC as the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main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compute</a:t>
            </a:r>
            <a:endParaRPr lang="en" sz="24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9A33C4F7-00B2-EFC0-90F1-72FDB8097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2156" y="4413846"/>
            <a:ext cx="3976687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839EC-C5B2-E343-1408-6DA232B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"/>
            <a:ext cx="12192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3200" b="1">
                <a:solidFill>
                  <a:srgbClr val="2C0070"/>
                </a:solidFill>
                <a:latin typeface="Museo Sans 500" panose="02000000000000000000" pitchFamily="2" charset="0"/>
              </a:rPr>
              <a:t> Atlas </a:t>
            </a:r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32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951E67-E996-8267-2B8E-108D4AA06AA8}"/>
              </a:ext>
            </a:extLst>
          </p:cNvPr>
          <p:cNvSpPr txBox="1"/>
          <p:nvPr/>
        </p:nvSpPr>
        <p:spPr>
          <a:xfrm>
            <a:off x="371474" y="968169"/>
            <a:ext cx="861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resource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usage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and HPC vs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Cloud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comparision</a:t>
            </a:r>
            <a:endParaRPr lang="pl-PL" sz="20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0471AD-7F3B-7598-670B-63A5EF348FB2}"/>
              </a:ext>
            </a:extLst>
          </p:cNvPr>
          <p:cNvSpPr txBox="1"/>
          <p:nvPr/>
        </p:nvSpPr>
        <p:spPr>
          <a:xfrm>
            <a:off x="371474" y="1849691"/>
            <a:ext cx="1094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en" sz="24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D92B3E4-BE88-2677-1F64-52A65437B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23" y="4482247"/>
            <a:ext cx="8115299" cy="147616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DD49BF-F074-32F2-A15E-3BFBEE8D499E}"/>
              </a:ext>
            </a:extLst>
          </p:cNvPr>
          <p:cNvSpPr txBox="1"/>
          <p:nvPr/>
        </p:nvSpPr>
        <p:spPr>
          <a:xfrm>
            <a:off x="5005127" y="6002469"/>
            <a:ext cx="52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2C0070"/>
                </a:solidFill>
                <a:latin typeface="Museo Sans 500" panose="02000000000000000000" pitchFamily="2" charset="0"/>
              </a:rPr>
              <a:t>Aggregated "instance-wide" metrics during execution of each pipeline step.</a:t>
            </a:r>
            <a:br>
              <a:rPr lang="en-GB" sz="120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en-GB" sz="1200">
                <a:solidFill>
                  <a:srgbClr val="2C0070"/>
                </a:solidFill>
                <a:latin typeface="Museo Sans 500" panose="02000000000000000000" pitchFamily="2" charset="0"/>
              </a:rPr>
              <a:t>Baseline memory is approx. 300MB.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0E177DD-D02D-F126-61BD-2B3BB404C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73" y="2151706"/>
            <a:ext cx="8245401" cy="157299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5816868-6723-0633-EA01-1CE2A730D851}"/>
              </a:ext>
            </a:extLst>
          </p:cNvPr>
          <p:cNvSpPr txBox="1"/>
          <p:nvPr/>
        </p:nvSpPr>
        <p:spPr>
          <a:xfrm>
            <a:off x="4921026" y="3699425"/>
            <a:ext cx="52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2C0070"/>
                </a:solidFill>
                <a:latin typeface="Museo Sans 500" panose="02000000000000000000" pitchFamily="2" charset="0"/>
              </a:rPr>
              <a:t>Performance comparison between Cloud and HPC.</a:t>
            </a:r>
            <a:br>
              <a:rPr lang="en-GB" sz="120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en-GB" sz="1200">
                <a:solidFill>
                  <a:srgbClr val="2C0070"/>
                </a:solidFill>
                <a:latin typeface="Museo Sans 500" panose="02000000000000000000" pitchFamily="2" charset="0"/>
              </a:rPr>
              <a:t>Calculated as an average of relative difference in execution time.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22CFB79-221F-82D7-B312-5D1DFB318204}"/>
              </a:ext>
            </a:extLst>
          </p:cNvPr>
          <p:cNvSpPr txBox="1"/>
          <p:nvPr/>
        </p:nvSpPr>
        <p:spPr>
          <a:xfrm>
            <a:off x="369960" y="2194814"/>
            <a:ext cx="2886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99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processed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b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.sra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files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HPC and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Cloud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2vCPU, 8GB RAM (EC2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instance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/</a:t>
            </a:r>
            <a:b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HPC-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job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839EC-C5B2-E343-1408-6DA232B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" y="1582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371474" y="1849691"/>
            <a:ext cx="6315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Processed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of 10 TB of .sra data (&gt;8000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files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)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with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metadata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to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analyze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Atlas for 19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tissues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(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using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Salmon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)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en" sz="24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3200" b="1">
                <a:solidFill>
                  <a:srgbClr val="2C0070"/>
                </a:solidFill>
                <a:latin typeface="Museo Sans 500" panose="02000000000000000000" pitchFamily="2" charset="0"/>
              </a:rPr>
              <a:t> Atlas </a:t>
            </a:r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32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951E67-E996-8267-2B8E-108D4AA06AA8}"/>
              </a:ext>
            </a:extLst>
          </p:cNvPr>
          <p:cNvSpPr txBox="1"/>
          <p:nvPr/>
        </p:nvSpPr>
        <p:spPr>
          <a:xfrm>
            <a:off x="371474" y="968169"/>
            <a:ext cx="861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Newest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results</a:t>
            </a:r>
            <a:endParaRPr lang="pl-PL" sz="20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0AA3FA7C-AEF0-632B-33F7-B676D1FFE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93" t="5463" r="8406" b="2899"/>
          <a:stretch/>
        </p:blipFill>
        <p:spPr>
          <a:xfrm>
            <a:off x="6615274" y="3746500"/>
            <a:ext cx="5214776" cy="2743200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81A208FF-E215-D6EA-1564-4C88CBCD1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069" r="7655"/>
          <a:stretch/>
        </p:blipFill>
        <p:spPr>
          <a:xfrm>
            <a:off x="6615274" y="953075"/>
            <a:ext cx="3244216" cy="2556743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BCEE2CCA-79A8-5453-AA64-76D88A6DC8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178" r="6402"/>
          <a:stretch/>
        </p:blipFill>
        <p:spPr>
          <a:xfrm>
            <a:off x="1891552" y="3176587"/>
            <a:ext cx="4360795" cy="34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839EC-C5B2-E343-1408-6DA232B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" y="1582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371474" y="1849691"/>
            <a:ext cx="109442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Developed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and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used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Salmon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for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Atlas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HPC and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Cloud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compatible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deployment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Measured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Salmon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performance in EC2 environment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en-US" sz="2400">
                <a:solidFill>
                  <a:srgbClr val="2C0070"/>
                </a:solidFill>
                <a:latin typeface="Museo Sans 500" panose="02000000000000000000" pitchFamily="2" charset="0"/>
              </a:rPr>
              <a:t>Implement STAR Pipeline and process the same files</a:t>
            </a:r>
            <a:endParaRPr lang="pl-PL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Measure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STAR performance on EC2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Compare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STAR on EC2 and HPC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Create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On-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Demand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publicly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available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solution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for the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Pipelines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b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with </a:t>
            </a:r>
            <a:r>
              <a:rPr lang="pl-PL" sz="2400" i="1" err="1">
                <a:solidFill>
                  <a:srgbClr val="2C0070"/>
                </a:solidFill>
                <a:latin typeface="Museo Sans 500" panose="02000000000000000000" pitchFamily="2" charset="0"/>
              </a:rPr>
              <a:t>tissue</a:t>
            </a:r>
            <a:r>
              <a:rPr lang="pl-PL" sz="2400" i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i="1" err="1">
                <a:solidFill>
                  <a:srgbClr val="2C0070"/>
                </a:solidFill>
                <a:latin typeface="Museo Sans 500" panose="02000000000000000000" pitchFamily="2" charset="0"/>
              </a:rPr>
              <a:t>name</a:t>
            </a:r>
            <a:r>
              <a:rPr lang="pl-PL" sz="2400" i="1">
                <a:solidFill>
                  <a:srgbClr val="2C0070"/>
                </a:solidFill>
                <a:latin typeface="Museo Sans 500" panose="02000000000000000000" pitchFamily="2" charset="0"/>
              </a:rPr>
              <a:t>-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&gt;</a:t>
            </a:r>
            <a:r>
              <a:rPr lang="pl-PL" sz="2400" i="1">
                <a:solidFill>
                  <a:srgbClr val="2C0070"/>
                </a:solidFill>
                <a:latin typeface="Museo Sans 500" panose="02000000000000000000" pitchFamily="2" charset="0"/>
              </a:rPr>
              <a:t>.sra </a:t>
            </a:r>
            <a:r>
              <a:rPr lang="pl-PL" sz="2400" i="1" err="1">
                <a:solidFill>
                  <a:srgbClr val="2C0070"/>
                </a:solidFill>
                <a:latin typeface="Museo Sans 500" panose="02000000000000000000" pitchFamily="2" charset="0"/>
              </a:rPr>
              <a:t>files</a:t>
            </a:r>
            <a:r>
              <a:rPr lang="pl-PL" sz="2400" i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err="1">
                <a:solidFill>
                  <a:srgbClr val="2C0070"/>
                </a:solidFill>
                <a:latin typeface="Museo Sans 500" panose="02000000000000000000" pitchFamily="2" charset="0"/>
              </a:rPr>
              <a:t>search</a:t>
            </a:r>
            <a:r>
              <a:rPr lang="pl-PL" sz="2400">
                <a:solidFill>
                  <a:srgbClr val="2C0070"/>
                </a:solidFill>
                <a:latin typeface="Museo Sans 500" panose="02000000000000000000" pitchFamily="2" charset="0"/>
              </a:rPr>
              <a:t> service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en-US" sz="24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3"/>
              </a:buBlip>
            </a:pPr>
            <a:endParaRPr lang="en-US" sz="24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Transcriptomics</a:t>
            </a:r>
            <a:r>
              <a:rPr lang="pl-PL" sz="3200" b="1">
                <a:solidFill>
                  <a:srgbClr val="2C0070"/>
                </a:solidFill>
                <a:latin typeface="Museo Sans 500" panose="02000000000000000000" pitchFamily="2" charset="0"/>
              </a:rPr>
              <a:t> Atlas </a:t>
            </a:r>
            <a:r>
              <a:rPr lang="pl-PL" sz="3200" b="1" err="1">
                <a:solidFill>
                  <a:srgbClr val="2C0070"/>
                </a:solidFill>
                <a:latin typeface="Museo Sans 500" panose="02000000000000000000" pitchFamily="2" charset="0"/>
              </a:rPr>
              <a:t>Pipeline</a:t>
            </a:r>
            <a:endParaRPr lang="pl-PL" sz="32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951E67-E996-8267-2B8E-108D4AA06AA8}"/>
              </a:ext>
            </a:extLst>
          </p:cNvPr>
          <p:cNvSpPr txBox="1"/>
          <p:nvPr/>
        </p:nvSpPr>
        <p:spPr>
          <a:xfrm>
            <a:off x="371474" y="968169"/>
            <a:ext cx="86153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Conclusions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B380433-4BD3-EC90-758A-617B17E58198}"/>
              </a:ext>
            </a:extLst>
          </p:cNvPr>
          <p:cNvSpPr txBox="1"/>
          <p:nvPr/>
        </p:nvSpPr>
        <p:spPr>
          <a:xfrm>
            <a:off x="371473" y="3145311"/>
            <a:ext cx="86153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Future</a:t>
            </a:r>
            <a:r>
              <a:rPr lang="pl-PL" sz="2000" b="1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000" b="1" err="1">
                <a:solidFill>
                  <a:srgbClr val="2C0070"/>
                </a:solidFill>
                <a:latin typeface="Museo Sans 500" panose="02000000000000000000" pitchFamily="2" charset="0"/>
              </a:rPr>
              <a:t>work</a:t>
            </a:r>
            <a:endParaRPr lang="pl-PL" sz="2000" b="1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7A54F3E-BECF-D2EC-8604-69CC2B07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2101730-E16C-6B69-8F21-C2F71FDFBC1B}"/>
              </a:ext>
            </a:extLst>
          </p:cNvPr>
          <p:cNvSpPr txBox="1"/>
          <p:nvPr/>
        </p:nvSpPr>
        <p:spPr>
          <a:xfrm rot="16200000">
            <a:off x="-1834430" y="3115488"/>
            <a:ext cx="604837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" dirty="0" err="1"/>
              <a:t>This</a:t>
            </a:r>
            <a:r>
              <a:rPr lang="pl-PL" sz="600" dirty="0"/>
              <a:t> </a:t>
            </a:r>
            <a:r>
              <a:rPr lang="pl-PL" sz="600" dirty="0" err="1"/>
              <a:t>publication</a:t>
            </a:r>
            <a:r>
              <a:rPr lang="pl-PL" sz="600" dirty="0"/>
              <a:t> </a:t>
            </a:r>
            <a:r>
              <a:rPr lang="pl-PL" sz="600" dirty="0" err="1"/>
              <a:t>is</a:t>
            </a:r>
            <a:r>
              <a:rPr lang="pl-PL" sz="600" dirty="0"/>
              <a:t> </a:t>
            </a:r>
            <a:r>
              <a:rPr lang="pl-PL" sz="600" dirty="0" err="1"/>
              <a:t>supported</a:t>
            </a:r>
            <a:r>
              <a:rPr lang="pl-PL" sz="600" dirty="0"/>
              <a:t> by the </a:t>
            </a:r>
            <a:r>
              <a:rPr lang="pl-PL" sz="600" dirty="0" err="1"/>
              <a:t>European</a:t>
            </a:r>
            <a:r>
              <a:rPr lang="pl-PL" sz="600" dirty="0"/>
              <a:t> </a:t>
            </a:r>
            <a:r>
              <a:rPr lang="pl-PL" sz="600" dirty="0" err="1"/>
              <a:t>Union’s</a:t>
            </a:r>
            <a:r>
              <a:rPr lang="pl-PL" sz="600" dirty="0"/>
              <a:t> Horizon 2020 </a:t>
            </a:r>
            <a:r>
              <a:rPr lang="pl-PL" sz="600" dirty="0" err="1"/>
              <a:t>research</a:t>
            </a:r>
            <a:r>
              <a:rPr lang="pl-PL" sz="600" dirty="0"/>
              <a:t> and </a:t>
            </a:r>
            <a:r>
              <a:rPr lang="pl-PL" sz="600" dirty="0" err="1"/>
              <a:t>innovation</a:t>
            </a:r>
            <a:r>
              <a:rPr lang="pl-PL" sz="600" dirty="0"/>
              <a:t> </a:t>
            </a:r>
            <a:r>
              <a:rPr lang="pl-PL" sz="600" dirty="0" err="1"/>
              <a:t>programme</a:t>
            </a:r>
            <a:r>
              <a:rPr lang="pl-PL" sz="600" dirty="0"/>
              <a:t> </a:t>
            </a:r>
            <a:r>
              <a:rPr lang="pl-PL" sz="600" dirty="0" err="1"/>
              <a:t>under</a:t>
            </a:r>
            <a:r>
              <a:rPr lang="pl-PL" sz="600" dirty="0"/>
              <a:t> grant </a:t>
            </a:r>
            <a:r>
              <a:rPr lang="pl-PL" sz="600" dirty="0" err="1"/>
              <a:t>agreement</a:t>
            </a:r>
            <a:r>
              <a:rPr lang="pl-PL" sz="600" dirty="0"/>
              <a:t> Sano No 857533 and </a:t>
            </a:r>
            <a:r>
              <a:rPr lang="pl-PL" sz="600" dirty="0" err="1"/>
              <a:t>is</a:t>
            </a:r>
            <a:r>
              <a:rPr lang="pl-PL" sz="600" dirty="0"/>
              <a:t> </a:t>
            </a:r>
            <a:r>
              <a:rPr lang="pl-PL" sz="600" dirty="0" err="1"/>
              <a:t>supported</a:t>
            </a:r>
            <a:r>
              <a:rPr lang="pl-PL" sz="600" dirty="0"/>
              <a:t> by Sano </a:t>
            </a:r>
            <a:r>
              <a:rPr lang="pl-PL" sz="600" dirty="0" err="1"/>
              <a:t>project</a:t>
            </a:r>
            <a:r>
              <a:rPr lang="pl-PL" sz="600" dirty="0"/>
              <a:t> </a:t>
            </a:r>
            <a:r>
              <a:rPr lang="pl-PL" sz="600" dirty="0" err="1"/>
              <a:t>carried</a:t>
            </a:r>
            <a:r>
              <a:rPr lang="pl-PL" sz="600" dirty="0"/>
              <a:t> out </a:t>
            </a:r>
            <a:r>
              <a:rPr lang="pl-PL" sz="600" dirty="0" err="1"/>
              <a:t>within</a:t>
            </a:r>
            <a:r>
              <a:rPr lang="pl-PL" sz="600" dirty="0"/>
              <a:t> the International </a:t>
            </a:r>
            <a:r>
              <a:rPr lang="pl-PL" sz="600" dirty="0" err="1"/>
              <a:t>Research</a:t>
            </a:r>
            <a:r>
              <a:rPr lang="pl-PL" sz="600" dirty="0"/>
              <a:t> </a:t>
            </a:r>
            <a:r>
              <a:rPr lang="pl-PL" sz="600" dirty="0" err="1"/>
              <a:t>Agendas</a:t>
            </a:r>
            <a:r>
              <a:rPr lang="pl-PL" sz="600" dirty="0"/>
              <a:t> </a:t>
            </a:r>
            <a:r>
              <a:rPr lang="pl-PL" sz="600" dirty="0" err="1"/>
              <a:t>programme</a:t>
            </a:r>
            <a:r>
              <a:rPr lang="pl-PL" sz="600" dirty="0"/>
              <a:t> of the Foundation for </a:t>
            </a:r>
            <a:r>
              <a:rPr lang="pl-PL" sz="600" dirty="0" err="1"/>
              <a:t>Polish</a:t>
            </a:r>
            <a:r>
              <a:rPr lang="pl-PL" sz="600" dirty="0"/>
              <a:t> Science, co-</a:t>
            </a:r>
            <a:r>
              <a:rPr lang="pl-PL" sz="600" dirty="0" err="1"/>
              <a:t>financed</a:t>
            </a:r>
            <a:r>
              <a:rPr lang="pl-PL" sz="600" dirty="0"/>
              <a:t> by the </a:t>
            </a:r>
            <a:r>
              <a:rPr lang="pl-PL" sz="600" dirty="0" err="1"/>
              <a:t>European</a:t>
            </a:r>
            <a:r>
              <a:rPr lang="pl-PL" sz="600" dirty="0"/>
              <a:t> Union </a:t>
            </a:r>
            <a:r>
              <a:rPr lang="pl-PL" sz="600" dirty="0" err="1"/>
              <a:t>under</a:t>
            </a:r>
            <a:r>
              <a:rPr lang="pl-PL" sz="600" dirty="0"/>
              <a:t> the </a:t>
            </a:r>
            <a:r>
              <a:rPr lang="pl-PL" sz="600" dirty="0" err="1"/>
              <a:t>European</a:t>
            </a:r>
            <a:r>
              <a:rPr lang="pl-PL" sz="600" dirty="0"/>
              <a:t> </a:t>
            </a:r>
            <a:r>
              <a:rPr lang="pl-PL" sz="600" dirty="0" err="1"/>
              <a:t>Regional</a:t>
            </a:r>
            <a:r>
              <a:rPr lang="pl-PL" sz="600" dirty="0"/>
              <a:t> Development Fund. </a:t>
            </a:r>
            <a:r>
              <a:rPr lang="pl-PL" sz="600" dirty="0" err="1"/>
              <a:t>This</a:t>
            </a:r>
            <a:r>
              <a:rPr lang="pl-PL" sz="600" dirty="0"/>
              <a:t> </a:t>
            </a:r>
            <a:r>
              <a:rPr lang="pl-PL" sz="600" dirty="0" err="1"/>
              <a:t>publication</a:t>
            </a:r>
            <a:r>
              <a:rPr lang="pl-PL" sz="600" dirty="0"/>
              <a:t> </a:t>
            </a:r>
            <a:r>
              <a:rPr lang="pl-PL" sz="600" dirty="0" err="1"/>
              <a:t>is</a:t>
            </a:r>
            <a:r>
              <a:rPr lang="pl-PL" sz="600" dirty="0"/>
              <a:t> </a:t>
            </a:r>
            <a:r>
              <a:rPr lang="pl-PL" sz="600" dirty="0" err="1"/>
              <a:t>also</a:t>
            </a:r>
            <a:r>
              <a:rPr lang="pl-PL" sz="600" dirty="0"/>
              <a:t> </a:t>
            </a:r>
            <a:r>
              <a:rPr lang="pl-PL" sz="600" dirty="0" err="1"/>
              <a:t>partly</a:t>
            </a:r>
            <a:r>
              <a:rPr lang="pl-PL" sz="600" dirty="0"/>
              <a:t> </a:t>
            </a:r>
            <a:r>
              <a:rPr lang="pl-PL" sz="600" dirty="0" err="1"/>
              <a:t>supported</a:t>
            </a:r>
            <a:r>
              <a:rPr lang="pl-PL" sz="600" dirty="0"/>
              <a:t> by the </a:t>
            </a:r>
            <a:r>
              <a:rPr lang="pl-PL" sz="600" dirty="0" err="1"/>
              <a:t>European</a:t>
            </a:r>
            <a:r>
              <a:rPr lang="pl-PL" sz="600" dirty="0"/>
              <a:t> </a:t>
            </a:r>
            <a:r>
              <a:rPr lang="pl-PL" sz="600" dirty="0" err="1"/>
              <a:t>Union’s</a:t>
            </a:r>
            <a:r>
              <a:rPr lang="pl-PL" sz="600" dirty="0"/>
              <a:t> Horizon Europe </a:t>
            </a:r>
            <a:r>
              <a:rPr lang="pl-PL" sz="600" dirty="0" err="1"/>
              <a:t>research</a:t>
            </a:r>
            <a:r>
              <a:rPr lang="pl-PL" sz="600" dirty="0"/>
              <a:t> and </a:t>
            </a:r>
            <a:r>
              <a:rPr lang="pl-PL" sz="600" dirty="0" err="1"/>
              <a:t>innovation</a:t>
            </a:r>
            <a:r>
              <a:rPr lang="pl-PL" sz="600" dirty="0"/>
              <a:t> </a:t>
            </a:r>
            <a:r>
              <a:rPr lang="pl-PL" sz="600" dirty="0" err="1"/>
              <a:t>programme</a:t>
            </a:r>
            <a:r>
              <a:rPr lang="pl-PL" sz="600" dirty="0"/>
              <a:t> </a:t>
            </a:r>
            <a:r>
              <a:rPr lang="pl-PL" sz="600" dirty="0" err="1"/>
              <a:t>under</a:t>
            </a:r>
            <a:r>
              <a:rPr lang="pl-PL" sz="600" dirty="0"/>
              <a:t> grant </a:t>
            </a:r>
            <a:r>
              <a:rPr lang="pl-PL" sz="600" dirty="0" err="1"/>
              <a:t>agreement</a:t>
            </a:r>
            <a:r>
              <a:rPr lang="pl-PL" sz="600" dirty="0"/>
              <a:t> NEARDATA No 101092644. </a:t>
            </a:r>
            <a:r>
              <a:rPr lang="pl-PL" sz="600" dirty="0" err="1"/>
              <a:t>This</a:t>
            </a:r>
            <a:r>
              <a:rPr lang="pl-PL" sz="600" dirty="0"/>
              <a:t> </a:t>
            </a:r>
            <a:r>
              <a:rPr lang="pl-PL" sz="600" dirty="0" err="1"/>
              <a:t>research</a:t>
            </a:r>
            <a:r>
              <a:rPr lang="pl-PL" sz="600" dirty="0"/>
              <a:t> was </a:t>
            </a:r>
            <a:r>
              <a:rPr lang="pl-PL" sz="600" dirty="0" err="1"/>
              <a:t>supported</a:t>
            </a:r>
            <a:r>
              <a:rPr lang="pl-PL" sz="600" dirty="0"/>
              <a:t> in part by </a:t>
            </a:r>
            <a:r>
              <a:rPr lang="pl-PL" sz="600" dirty="0" err="1"/>
              <a:t>PLGrid</a:t>
            </a:r>
            <a:r>
              <a:rPr lang="pl-PL" sz="600" dirty="0"/>
              <a:t> </a:t>
            </a:r>
            <a:r>
              <a:rPr lang="pl-PL" sz="600" dirty="0" err="1"/>
              <a:t>Infrastructure</a:t>
            </a:r>
            <a:r>
              <a:rPr lang="pl-PL" sz="600" dirty="0"/>
              <a:t>. </a:t>
            </a:r>
            <a:r>
              <a:rPr lang="pl-PL" sz="600" dirty="0" err="1"/>
              <a:t>Computations</a:t>
            </a:r>
            <a:r>
              <a:rPr lang="pl-PL" sz="600" dirty="0"/>
              <a:t> </a:t>
            </a:r>
            <a:r>
              <a:rPr lang="pl-PL" sz="600" dirty="0" err="1"/>
              <a:t>have</a:t>
            </a:r>
            <a:r>
              <a:rPr lang="pl-PL" sz="600" dirty="0"/>
              <a:t> </a:t>
            </a:r>
            <a:r>
              <a:rPr lang="pl-PL" sz="600" dirty="0" err="1"/>
              <a:t>been</a:t>
            </a:r>
            <a:r>
              <a:rPr lang="pl-PL" sz="600" dirty="0"/>
              <a:t> </a:t>
            </a:r>
            <a:r>
              <a:rPr lang="pl-PL" sz="600" dirty="0" err="1"/>
              <a:t>performed</a:t>
            </a:r>
            <a:r>
              <a:rPr lang="pl-PL" sz="600" dirty="0"/>
              <a:t> </a:t>
            </a:r>
            <a:r>
              <a:rPr lang="pl-PL" sz="600" dirty="0" err="1"/>
              <a:t>at</a:t>
            </a:r>
            <a:r>
              <a:rPr lang="pl-PL" sz="600" dirty="0"/>
              <a:t> Ares </a:t>
            </a:r>
            <a:r>
              <a:rPr lang="pl-PL" sz="600" dirty="0" err="1"/>
              <a:t>supercomputer</a:t>
            </a:r>
            <a:r>
              <a:rPr lang="pl-PL" sz="600" dirty="0"/>
              <a:t> </a:t>
            </a:r>
            <a:r>
              <a:rPr lang="pl-PL" sz="600" dirty="0" err="1"/>
              <a:t>at</a:t>
            </a:r>
            <a:r>
              <a:rPr lang="pl-PL" sz="600" dirty="0"/>
              <a:t> ACC </a:t>
            </a:r>
            <a:r>
              <a:rPr lang="pl-PL" sz="600" dirty="0" err="1"/>
              <a:t>Cyfronet</a:t>
            </a:r>
            <a:r>
              <a:rPr lang="pl-PL" sz="600" dirty="0"/>
              <a:t> AGH. </a:t>
            </a:r>
            <a:endParaRPr lang="en-US" sz="600" dirty="0">
              <a:latin typeface="Museo Sans 500" panose="02000000000000000000"/>
            </a:endParaRPr>
          </a:p>
          <a:p>
            <a:endParaRPr lang="pl-PL" sz="600" dirty="0">
              <a:ea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D753767-0F33-A55D-CB23-0E09F90B3A04}"/>
              </a:ext>
            </a:extLst>
          </p:cNvPr>
          <p:cNvSpPr txBox="1"/>
          <p:nvPr/>
        </p:nvSpPr>
        <p:spPr>
          <a:xfrm>
            <a:off x="7866164" y="4114782"/>
            <a:ext cx="3210546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lnSpc>
                <a:spcPct val="114999"/>
              </a:lnSpc>
            </a:pPr>
            <a:r>
              <a:rPr lang="pl-PL" sz="2000">
                <a:solidFill>
                  <a:srgbClr val="2C0070"/>
                </a:solidFill>
                <a:latin typeface="Museo Sans 500" panose="02000000000000000000" pitchFamily="2" charset="0"/>
              </a:rPr>
              <a:t>Piotr Kica</a:t>
            </a:r>
            <a:endParaRPr lang="en-US" sz="200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76200" indent="0" algn="ctr">
              <a:lnSpc>
                <a:spcPct val="114999"/>
              </a:lnSpc>
            </a:pPr>
            <a:r>
              <a:rPr lang="pl-PL" sz="2000">
                <a:solidFill>
                  <a:srgbClr val="2C0070"/>
                </a:solidFill>
                <a:latin typeface="Museo Sans 500" panose="02000000000000000000" pitchFamily="2" charset="0"/>
              </a:rPr>
              <a:t>Junior </a:t>
            </a:r>
            <a:r>
              <a:rPr lang="pl-PL" sz="2000" err="1">
                <a:solidFill>
                  <a:srgbClr val="2C0070"/>
                </a:solidFill>
                <a:latin typeface="Museo Sans 500" panose="02000000000000000000" pitchFamily="2" charset="0"/>
              </a:rPr>
              <a:t>Scientific</a:t>
            </a:r>
            <a:r>
              <a:rPr lang="pl-PL" sz="2000">
                <a:solidFill>
                  <a:srgbClr val="2C0070"/>
                </a:solidFill>
                <a:latin typeface="Museo Sans 500" panose="02000000000000000000" pitchFamily="2" charset="0"/>
              </a:rPr>
              <a:t> Programmer @ Sano</a:t>
            </a:r>
          </a:p>
          <a:p>
            <a:pPr marL="76200" indent="0" algn="ctr">
              <a:lnSpc>
                <a:spcPct val="114999"/>
              </a:lnSpc>
            </a:pPr>
            <a:r>
              <a:rPr lang="pl-PL" sz="2000">
                <a:solidFill>
                  <a:srgbClr val="2C0070"/>
                </a:solidFill>
                <a:latin typeface="Museo Sans 500" panose="02000000000000000000" pitchFamily="2" charset="0"/>
              </a:rPr>
              <a:t>e: </a:t>
            </a:r>
            <a:r>
              <a:rPr lang="pl-PL" sz="2000">
                <a:solidFill>
                  <a:srgbClr val="2C0070"/>
                </a:solidFill>
                <a:latin typeface="Museo Sans 500" panose="02000000000000000000" pitchFamily="2" charset="0"/>
                <a:hlinkClick r:id="rId3"/>
              </a:rPr>
              <a:t>p.kica@sanoscience.org</a:t>
            </a:r>
            <a:endParaRPr lang="pl-PL" sz="200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DE0F26-06B7-94C3-E207-B8894F1E2843}"/>
              </a:ext>
            </a:extLst>
          </p:cNvPr>
          <p:cNvSpPr txBox="1"/>
          <p:nvPr/>
        </p:nvSpPr>
        <p:spPr>
          <a:xfrm>
            <a:off x="2563093" y="3937810"/>
            <a:ext cx="4355869" cy="2195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6200" indent="0" algn="ctr">
              <a:lnSpc>
                <a:spcPct val="114999"/>
              </a:lnSpc>
            </a:pPr>
            <a:r>
              <a:rPr lang="pl-PL" sz="2000" dirty="0">
                <a:solidFill>
                  <a:srgbClr val="2C0070"/>
                </a:solidFill>
                <a:latin typeface="Museo Sans 500" panose="02000000000000000000" pitchFamily="2" charset="0"/>
              </a:rPr>
              <a:t>Maciej Malawski</a:t>
            </a:r>
            <a:endParaRPr lang="en-US" sz="20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76200" indent="0" algn="ctr">
              <a:lnSpc>
                <a:spcPct val="114999"/>
              </a:lnSpc>
            </a:pPr>
            <a:r>
              <a:rPr lang="pl-PL" sz="20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Director</a:t>
            </a:r>
            <a:r>
              <a:rPr lang="pl-PL" sz="2000" dirty="0">
                <a:solidFill>
                  <a:srgbClr val="2C0070"/>
                </a:solidFill>
                <a:latin typeface="Museo Sans 500" panose="02000000000000000000" pitchFamily="2" charset="0"/>
              </a:rPr>
              <a:t> @ Sano</a:t>
            </a:r>
          </a:p>
          <a:p>
            <a:pPr marL="76200" algn="ctr">
              <a:lnSpc>
                <a:spcPct val="114999"/>
              </a:lnSpc>
            </a:pPr>
            <a:r>
              <a:rPr lang="en-GB" sz="2000" dirty="0">
                <a:solidFill>
                  <a:srgbClr val="2C0070"/>
                </a:solidFill>
                <a:latin typeface="Museo Sans 500"/>
              </a:rPr>
              <a:t>Research Team Leader</a:t>
            </a:r>
            <a:br>
              <a:rPr lang="pl-PL" sz="2000" dirty="0">
                <a:latin typeface="Museo Sans 500" panose="02000000000000000000" pitchFamily="2" charset="0"/>
              </a:rPr>
            </a:br>
            <a:r>
              <a:rPr lang="en-GB" sz="2000" dirty="0">
                <a:solidFill>
                  <a:srgbClr val="2C0070"/>
                </a:solidFill>
                <a:latin typeface="Museo Sans 500"/>
              </a:rPr>
              <a:t>of Extreme-scale Data</a:t>
            </a:r>
            <a:br>
              <a:rPr lang="en-GB" sz="2000" dirty="0">
                <a:solidFill>
                  <a:srgbClr val="2C0070"/>
                </a:solidFill>
                <a:latin typeface="Museo Sans 500"/>
              </a:rPr>
            </a:br>
            <a:r>
              <a:rPr lang="en-GB" sz="2000" dirty="0">
                <a:solidFill>
                  <a:srgbClr val="2C0070"/>
                </a:solidFill>
                <a:latin typeface="Museo Sans 500"/>
              </a:rPr>
              <a:t>and Computing</a:t>
            </a:r>
            <a:endParaRPr lang="pl-PL" sz="20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76200" indent="0" algn="ctr">
              <a:lnSpc>
                <a:spcPct val="114999"/>
              </a:lnSpc>
            </a:pPr>
            <a:r>
              <a:rPr lang="pl-PL" sz="2000" dirty="0">
                <a:solidFill>
                  <a:srgbClr val="2C0070"/>
                </a:solidFill>
                <a:latin typeface="Museo Sans 500" panose="02000000000000000000" pitchFamily="2" charset="0"/>
              </a:rPr>
              <a:t>e: </a:t>
            </a:r>
            <a:r>
              <a:rPr lang="pl-PL" sz="2000" dirty="0">
                <a:solidFill>
                  <a:srgbClr val="2C0070"/>
                </a:solidFill>
                <a:latin typeface="Museo Sans 500" panose="02000000000000000000" pitchFamily="2" charset="0"/>
                <a:hlinkClick r:id="rId4"/>
              </a:rPr>
              <a:t>m.malawski@sanoscience.org</a:t>
            </a:r>
            <a:endParaRPr lang="pl-PL" sz="20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52E3E06DE234A85B4172BA0CCA485" ma:contentTypeVersion="3" ma:contentTypeDescription="Create a new document." ma:contentTypeScope="" ma:versionID="4512a3c5124568a7ff072c0664a8e29a">
  <xsd:schema xmlns:xsd="http://www.w3.org/2001/XMLSchema" xmlns:xs="http://www.w3.org/2001/XMLSchema" xmlns:p="http://schemas.microsoft.com/office/2006/metadata/properties" xmlns:ns2="5e6de044-8b01-40f0-bc0f-39151e84a90a" targetNamespace="http://schemas.microsoft.com/office/2006/metadata/properties" ma:root="true" ma:fieldsID="2acdb95104410bc276e028ff594f64ff" ns2:_="">
    <xsd:import namespace="5e6de044-8b01-40f0-bc0f-39151e84a9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de044-8b01-40f0-bc0f-39151e84a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0DA745-2C59-4E47-AFE1-228360B0EA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2AA42A-B1DD-4DD9-9E63-7539D54154C1}">
  <ds:schemaRefs>
    <ds:schemaRef ds:uri="5e6de044-8b01-40f0-bc0f-39151e84a9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C50A69-17C2-474A-878B-2867177EBD67}">
  <ds:schemaRefs>
    <ds:schemaRef ds:uri="5e6de044-8b01-40f0-bc0f-39151e84a9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433</Words>
  <Application>Microsoft Office PowerPoint</Application>
  <PresentationFormat>Panoramiczny</PresentationFormat>
  <Paragraphs>54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Museo Sans 500</vt:lpstr>
      <vt:lpstr>Motyw pakietu Office</vt:lpstr>
      <vt:lpstr>Transcriptomics Atlas Pipeline: Cloud vs HPC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Wiktoria Konieczniak</dc:creator>
  <cp:lastModifiedBy>Piotr Kica</cp:lastModifiedBy>
  <cp:revision>6</cp:revision>
  <dcterms:created xsi:type="dcterms:W3CDTF">2022-08-12T13:24:08Z</dcterms:created>
  <dcterms:modified xsi:type="dcterms:W3CDTF">2023-11-08T13:26:52Z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0x0101004BD52E3E06DE234A85B4172BA0CCA485</vt:lpwstr>
  </property>
  <property fmtid="{D5CDD505-2E9C-101B-9397-08002B2CF9AE}" pid="3" name="MediaServiceImageTags">
    <vt:lpwstr/>
  </property>
</Properties>
</file>