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4" r:id="rId4"/>
    <p:sldId id="1865" r:id="rId5"/>
    <p:sldId id="1866" r:id="rId6"/>
    <p:sldId id="1884" r:id="rId7"/>
    <p:sldId id="1873" r:id="rId8"/>
    <p:sldId id="1887" r:id="rId9"/>
    <p:sldId id="1888" r:id="rId10"/>
    <p:sldId id="1890" r:id="rId11"/>
    <p:sldId id="1891" r:id="rId12"/>
    <p:sldId id="1892" r:id="rId13"/>
    <p:sldId id="1894" r:id="rId14"/>
    <p:sldId id="1883" r:id="rId15"/>
    <p:sldId id="1893" r:id="rId16"/>
    <p:sldId id="1886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32"/>
    <p:restoredTop sz="96197"/>
  </p:normalViewPr>
  <p:slideViewPr>
    <p:cSldViewPr snapToGrid="0" snapToObjects="1">
      <p:cViewPr varScale="1">
        <p:scale>
          <a:sx n="119" d="100"/>
          <a:sy n="119" d="100"/>
        </p:scale>
        <p:origin x="2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C2200A-C61C-C442-90F5-8597248544A0}" type="datetimeFigureOut">
              <a:rPr lang="en-US" smtClean="0"/>
              <a:t>11/12/23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6ADF5-1F2F-4E4C-933D-9A7404069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45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6ADF5-1F2F-4E4C-933D-9A74040696C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0960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d04620ee08_0_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d04620ee08_0_4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Vendor gaps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0462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d04620ee08_0_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d04620ee08_0_4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6004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603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069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d04620ee08_0_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d04620ee08_0_4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Vendor gaps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8657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d04620ee08_0_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d04620ee08_0_4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Vendor gaps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1155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d04620ee08_0_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d04620ee08_0_4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Vendor gaps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17373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d04620ee08_0_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d04620ee08_0_4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Vendor gaps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43264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d04620ee08_0_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d04620ee08_0_4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Vendor gaps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9339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d04620ee08_0_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d04620ee08_0_4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Vendor gaps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3046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file:////Users/toddszymanski/Documents/01%20Work/SC23/ppt/sc23_presenter_back.png" TargetMode="External"/><Relationship Id="rId7" Type="http://schemas.openxmlformats.org/officeDocument/2006/relationships/image" Target="file:////Users/toddszymanski/Documents/01%20Work/SC23/ppt/sc23_presenter_logo@4x.png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file:////Users/toddszymanski/Documents/01%20Work/SC23/logo/00%20logosheet/sc23_logos_transpng@4x/sc23_hor_blackcolor@4x.png" TargetMode="Externa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file:////Users/toddszymanski/Documents/01%20Work/SC22/presenter%20assets/sc22_logo@4x.png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E7127B3-326B-8EE3-1A65-C7626C1F9EA5}"/>
              </a:ext>
            </a:extLst>
          </p:cNvPr>
          <p:cNvPicPr>
            <a:picLocks noChangeAspect="1"/>
          </p:cNvPicPr>
          <p:nvPr userDrawn="1"/>
        </p:nvPicPr>
        <p:blipFill>
          <a:blip r:embed="rId2" r:link="rId3"/>
          <a:stretch>
            <a:fillRect/>
          </a:stretch>
        </p:blipFill>
        <p:spPr>
          <a:xfrm>
            <a:off x="0" y="-18574"/>
            <a:ext cx="12192000" cy="4343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47C2399-A039-5779-00C9-04FB33AC7A05}"/>
              </a:ext>
            </a:extLst>
          </p:cNvPr>
          <p:cNvSpPr/>
          <p:nvPr userDrawn="1"/>
        </p:nvSpPr>
        <p:spPr>
          <a:xfrm>
            <a:off x="0" y="4275786"/>
            <a:ext cx="12192000" cy="2582214"/>
          </a:xfrm>
          <a:prstGeom prst="rect">
            <a:avLst/>
          </a:prstGeom>
          <a:solidFill>
            <a:srgbClr val="48BE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1797" y="1906998"/>
            <a:ext cx="10824402" cy="2250038"/>
          </a:xfrm>
        </p:spPr>
        <p:txBody>
          <a:bodyPr wrap="none" anchor="b">
            <a:normAutofit/>
          </a:bodyPr>
          <a:lstStyle>
            <a:lvl1pPr algn="l">
              <a:defRPr sz="3600" b="1" i="0" cap="none" baseline="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1796" y="4430332"/>
            <a:ext cx="10824401" cy="1884472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authors and/or presenters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356410-ABCD-9F80-F32E-9E3C2F71AE94}"/>
              </a:ext>
            </a:extLst>
          </p:cNvPr>
          <p:cNvPicPr>
            <a:picLocks noChangeAspect="1"/>
          </p:cNvPicPr>
          <p:nvPr userDrawn="1"/>
        </p:nvPicPr>
        <p:blipFill>
          <a:blip r:embed="rId4" r:link="rId5"/>
          <a:srcRect/>
          <a:stretch>
            <a:fillRect/>
          </a:stretch>
        </p:blipFill>
        <p:spPr>
          <a:xfrm>
            <a:off x="8153400" y="529898"/>
            <a:ext cx="3200400" cy="1130489"/>
          </a:xfrm>
          <a:prstGeom prst="rect">
            <a:avLst/>
          </a:prstGeom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F5DA24FF-6611-6926-2C9A-E0E546194D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796" y="6422137"/>
            <a:ext cx="1600200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000000"/>
                </a:solidFill>
                <a:effectLst/>
                <a:latin typeface="+mn-lt"/>
              </a:defRPr>
            </a:lvl1pPr>
          </a:lstStyle>
          <a:p>
            <a:fld id="{DEB177B6-8116-EB44-AD78-42A45D43F559}" type="datetime1">
              <a:rPr lang="en-US" smtClean="0"/>
              <a:pPr/>
              <a:t>11/12/23</a:t>
            </a:fld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E69637F2-8D3B-F392-76D4-518311CEFE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5032" y="6422137"/>
            <a:ext cx="551167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000000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F6489A9-4A70-4708-2F78-88B47874A9D5}"/>
              </a:ext>
            </a:extLst>
          </p:cNvPr>
          <p:cNvPicPr>
            <a:picLocks noChangeAspect="1"/>
          </p:cNvPicPr>
          <p:nvPr userDrawn="1"/>
        </p:nvPicPr>
        <p:blipFill>
          <a:blip r:embed="rId6" r:link="rId7"/>
          <a:srcRect/>
          <a:stretch>
            <a:fillRect/>
          </a:stretch>
        </p:blipFill>
        <p:spPr>
          <a:xfrm>
            <a:off x="412630" y="6485246"/>
            <a:ext cx="205740" cy="20574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425866"/>
            <a:ext cx="1600200" cy="312326"/>
          </a:xfrm>
        </p:spPr>
        <p:txBody>
          <a:bodyPr/>
          <a:lstStyle/>
          <a:p>
            <a:fld id="{E9A1C34C-64B9-3742-AC3A-DF7437F603FA}" type="datetime1">
              <a:rPr lang="en-US" smtClean="0"/>
              <a:t>11/12/23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55032" y="6425866"/>
            <a:ext cx="551167" cy="312326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425866"/>
            <a:ext cx="1600200" cy="312326"/>
          </a:xfrm>
        </p:spPr>
        <p:txBody>
          <a:bodyPr/>
          <a:lstStyle/>
          <a:p>
            <a:fld id="{436B20EC-8654-A240-8289-E083C39C2D04}" type="datetime1">
              <a:rPr lang="en-US" smtClean="0"/>
              <a:t>11/12/23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55032" y="6425866"/>
            <a:ext cx="551167" cy="312326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25866"/>
            <a:ext cx="1600200" cy="312326"/>
          </a:xfrm>
        </p:spPr>
        <p:txBody>
          <a:bodyPr/>
          <a:lstStyle/>
          <a:p>
            <a:fld id="{03B69DD4-E621-6142-8193-CAA658C361AD}" type="datetime1">
              <a:rPr lang="en-US" smtClean="0"/>
              <a:t>11/12/23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5032" y="6425866"/>
            <a:ext cx="551167" cy="312326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rgbClr val="000000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rgbClr val="000000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1" y="6425866"/>
            <a:ext cx="1600200" cy="312326"/>
          </a:xfrm>
        </p:spPr>
        <p:txBody>
          <a:bodyPr/>
          <a:lstStyle/>
          <a:p>
            <a:fld id="{D10FD46D-C6EA-6B4C-BF2F-A13F55B253BC}" type="datetime1">
              <a:rPr lang="en-US" smtClean="0"/>
              <a:t>11/12/23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5032" y="6425866"/>
            <a:ext cx="551167" cy="312326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480131"/>
          </a:xfrm>
        </p:spPr>
        <p:txBody>
          <a:bodyPr/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279" y="1160980"/>
            <a:ext cx="5507832" cy="5003514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1160980"/>
            <a:ext cx="5504688" cy="5003514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4673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87446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391390"/>
            <a:ext cx="10820398" cy="99906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475509"/>
            <a:ext cx="10820398" cy="4315691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1" y="6425866"/>
            <a:ext cx="1600200" cy="322717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2F0FD9E0-E380-3B44-BCCB-530A1FF37C6C}" type="datetime1">
              <a:rPr lang="en-US" smtClean="0"/>
              <a:t>11/12/23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5032" y="6425866"/>
            <a:ext cx="551167" cy="322717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391390"/>
            <a:ext cx="10820398" cy="99906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475509"/>
            <a:ext cx="10820398" cy="4315691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1" y="6425866"/>
            <a:ext cx="1600200" cy="322717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2F0FD9E0-E380-3B44-BCCB-530A1FF37C6C}" type="datetime1">
              <a:rPr lang="en-US" smtClean="0"/>
              <a:t>11/12/23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5032" y="6425866"/>
            <a:ext cx="551167" cy="322717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112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1" y="6425866"/>
            <a:ext cx="1600200" cy="312326"/>
          </a:xfrm>
        </p:spPr>
        <p:txBody>
          <a:bodyPr/>
          <a:lstStyle/>
          <a:p>
            <a:fld id="{B64D55A2-3D9D-084F-AAD5-AF9BBA396BBE}" type="datetime1">
              <a:rPr lang="en-US" smtClean="0"/>
              <a:t>11/12/23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955032" y="6425866"/>
            <a:ext cx="551167" cy="312326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799" y="6425866"/>
            <a:ext cx="1600200" cy="312326"/>
          </a:xfrm>
        </p:spPr>
        <p:txBody>
          <a:bodyPr/>
          <a:lstStyle/>
          <a:p>
            <a:fld id="{08D7D8DA-9465-DD4A-800F-272899D8D7BD}" type="datetime1">
              <a:rPr lang="en-US" smtClean="0"/>
              <a:t>11/12/23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5032" y="6425866"/>
            <a:ext cx="551167" cy="312326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797" y="6425866"/>
            <a:ext cx="1600200" cy="312326"/>
          </a:xfrm>
        </p:spPr>
        <p:txBody>
          <a:bodyPr/>
          <a:lstStyle/>
          <a:p>
            <a:fld id="{889F9916-D29A-0B4E-ABD7-51608927E3AB}" type="datetime1">
              <a:rPr lang="en-US" smtClean="0"/>
              <a:t>11/12/23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55032" y="6425866"/>
            <a:ext cx="551167" cy="312326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A392BF-22B0-0461-CF08-DA7B982A1D32}"/>
              </a:ext>
            </a:extLst>
          </p:cNvPr>
          <p:cNvPicPr>
            <a:picLocks noChangeAspect="1"/>
          </p:cNvPicPr>
          <p:nvPr userDrawn="1"/>
        </p:nvPicPr>
        <p:blipFill>
          <a:blip r:embed="rId2" r:link="rId3"/>
          <a:stretch>
            <a:fillRect/>
          </a:stretch>
        </p:blipFill>
        <p:spPr>
          <a:xfrm>
            <a:off x="365125" y="6523402"/>
            <a:ext cx="316672" cy="3166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>
            <a:lvl1pPr>
              <a:buClr>
                <a:srgbClr val="000000"/>
              </a:buClr>
              <a:defRPr/>
            </a:lvl1pPr>
            <a:lvl2pPr>
              <a:buClr>
                <a:srgbClr val="000000"/>
              </a:buClr>
              <a:defRPr/>
            </a:lvl2pPr>
            <a:lvl3pPr>
              <a:buClr>
                <a:srgbClr val="000000"/>
              </a:buClr>
              <a:defRPr/>
            </a:lvl3pPr>
            <a:lvl4pPr>
              <a:buClr>
                <a:srgbClr val="000000"/>
              </a:buClr>
              <a:defRPr/>
            </a:lvl4pPr>
            <a:lvl5pPr>
              <a:buClr>
                <a:srgbClr val="000000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>
            <a:lvl1pPr>
              <a:buClr>
                <a:srgbClr val="000000"/>
              </a:buClr>
              <a:defRPr/>
            </a:lvl1pPr>
            <a:lvl2pPr>
              <a:buClr>
                <a:srgbClr val="000000"/>
              </a:buClr>
              <a:defRPr/>
            </a:lvl2pPr>
            <a:lvl3pPr>
              <a:buClr>
                <a:srgbClr val="000000"/>
              </a:buClr>
              <a:defRPr/>
            </a:lvl3pPr>
            <a:lvl4pPr>
              <a:buClr>
                <a:srgbClr val="000000"/>
              </a:buClr>
              <a:defRPr/>
            </a:lvl4pPr>
            <a:lvl5pPr>
              <a:buClr>
                <a:srgbClr val="000000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1" y="6425866"/>
            <a:ext cx="1600200" cy="312326"/>
          </a:xfrm>
        </p:spPr>
        <p:txBody>
          <a:bodyPr/>
          <a:lstStyle/>
          <a:p>
            <a:fld id="{CF810A9F-E58F-0A4F-BB86-00D0C675F7F6}" type="datetime1">
              <a:rPr lang="en-US" smtClean="0"/>
              <a:t>11/12/23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955032" y="6425866"/>
            <a:ext cx="551167" cy="312326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1" y="6425866"/>
            <a:ext cx="1600200" cy="312326"/>
          </a:xfrm>
        </p:spPr>
        <p:txBody>
          <a:bodyPr/>
          <a:lstStyle/>
          <a:p>
            <a:fld id="{A9022B69-CCDB-4C49-82FF-93A849C8A861}" type="datetime1">
              <a:rPr lang="en-US" smtClean="0"/>
              <a:t>11/12/23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955032" y="6425866"/>
            <a:ext cx="551167" cy="312326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425866"/>
            <a:ext cx="1600200" cy="312326"/>
          </a:xfrm>
        </p:spPr>
        <p:txBody>
          <a:bodyPr/>
          <a:lstStyle/>
          <a:p>
            <a:fld id="{D0CC3993-0B90-1C4D-9555-54A97F187C36}" type="datetime1">
              <a:rPr lang="en-US" smtClean="0"/>
              <a:t>11/12/23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55032" y="6425866"/>
            <a:ext cx="551167" cy="312326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file:////Users/toddszymanski/Documents/01%20Work/SC23/ppt/sc23_presenter_logo@4x.png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8BEB7">
                <a:alpha val="35000"/>
              </a:srgbClr>
            </a:gs>
            <a:gs pos="100000">
              <a:srgbClr val="80C46E">
                <a:alpha val="35000"/>
              </a:srgbClr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1" y="6422137"/>
            <a:ext cx="1600200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000000"/>
                </a:solidFill>
                <a:effectLst/>
                <a:latin typeface="+mn-lt"/>
              </a:defRPr>
            </a:lvl1pPr>
          </a:lstStyle>
          <a:p>
            <a:fld id="{C411B51A-ED12-F344-8388-02D0098F41E0}" type="datetime1">
              <a:rPr lang="en-US" smtClean="0"/>
              <a:t>11/12/23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5032" y="6422137"/>
            <a:ext cx="551167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000000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5073F6-E5C9-80CB-5149-AA71B271D79E}"/>
              </a:ext>
            </a:extLst>
          </p:cNvPr>
          <p:cNvPicPr>
            <a:picLocks noChangeAspect="1"/>
          </p:cNvPicPr>
          <p:nvPr userDrawn="1"/>
        </p:nvPicPr>
        <p:blipFill>
          <a:blip r:embed="rId17" r:link="rId18"/>
          <a:srcRect/>
          <a:stretch>
            <a:fillRect/>
          </a:stretch>
        </p:blipFill>
        <p:spPr>
          <a:xfrm>
            <a:off x="412630" y="6485246"/>
            <a:ext cx="205740" cy="205740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5" r:id="rId3"/>
    <p:sldLayoutId id="2147483655" r:id="rId4"/>
    <p:sldLayoutId id="2147483651" r:id="rId5"/>
    <p:sldLayoutId id="2147483652" r:id="rId6"/>
    <p:sldLayoutId id="2147483653" r:id="rId7"/>
    <p:sldLayoutId id="2147483654" r:id="rId8"/>
    <p:sldLayoutId id="2147483656" r:id="rId9"/>
    <p:sldLayoutId id="2147483660" r:id="rId10"/>
    <p:sldLayoutId id="2147483657" r:id="rId11"/>
    <p:sldLayoutId id="2147483663" r:id="rId12"/>
    <p:sldLayoutId id="2147483664" r:id="rId13"/>
    <p:sldLayoutId id="2147483666" r:id="rId14"/>
    <p:sldLayoutId id="2147483667" r:id="rId15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3600" kern="1200" cap="none" baseline="0">
          <a:ln w="3175" cmpd="sng">
            <a:noFill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rgbClr val="000000"/>
        </a:buClr>
        <a:buSzPct val="100000"/>
        <a:buFont typeface="Arial"/>
        <a:buChar char="•"/>
        <a:defRPr sz="1800" kern="1200" cap="none">
          <a:solidFill>
            <a:srgbClr val="000000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rgbClr val="000000"/>
        </a:buClr>
        <a:buSzPct val="100000"/>
        <a:buFont typeface="Arial"/>
        <a:buChar char="•"/>
        <a:defRPr sz="1600" kern="1200" cap="none">
          <a:solidFill>
            <a:srgbClr val="000000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rgbClr val="000000"/>
        </a:buClr>
        <a:buSzPct val="100000"/>
        <a:buFont typeface="Arial"/>
        <a:buChar char="•"/>
        <a:defRPr sz="1400" kern="1200" cap="none">
          <a:solidFill>
            <a:srgbClr val="000000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rgbClr val="000000"/>
        </a:buClr>
        <a:buSzPct val="100000"/>
        <a:buFont typeface="Arial"/>
        <a:buChar char="•"/>
        <a:defRPr sz="1200" kern="1200" cap="none">
          <a:solidFill>
            <a:srgbClr val="000000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rgbClr val="000000"/>
        </a:buClr>
        <a:buSzPct val="100000"/>
        <a:buFont typeface="Arial"/>
        <a:buChar char="•"/>
        <a:defRPr sz="1200" kern="1200" cap="none">
          <a:solidFill>
            <a:srgbClr val="000000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eschnett/ADIOS2.j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doi.org/10.1016/j.softx.2020.100561" TargetMode="External"/><Relationship Id="rId4" Type="http://schemas.openxmlformats.org/officeDocument/2006/relationships/image" Target="../media/image3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jupyter.olcf.ornl.gov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6.png"/><Relationship Id="rId4" Type="http://schemas.openxmlformats.org/officeDocument/2006/relationships/hyperlink" Target="https://doi.org/10.1016/j.softx.2020.100561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juliaornl.github.io/TutorialJuliaHPC/" TargetMode="External"/><Relationship Id="rId7" Type="http://schemas.openxmlformats.org/officeDocument/2006/relationships/image" Target="../media/image23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hyperlink" Target="https://www.ornl.gov/project/proteas-tune" TargetMode="External"/><Relationship Id="rId7" Type="http://schemas.openxmlformats.org/officeDocument/2006/relationships/image" Target="../media/image7.png"/><Relationship Id="rId2" Type="http://schemas.openxmlformats.org/officeDocument/2006/relationships/hyperlink" Target="https://www.exascaleproject.org/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shinstitute.org/sustainable-research-pathways-2022/" TargetMode="External"/><Relationship Id="rId5" Type="http://schemas.openxmlformats.org/officeDocument/2006/relationships/hyperlink" Target="https://orise.orau.gov/doe-omni/" TargetMode="External"/><Relationship Id="rId4" Type="http://schemas.openxmlformats.org/officeDocument/2006/relationships/hyperlink" Target="https://csmd.ornl.gov/Bluestone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hyperlink" Target="https://github.com/williamfgc/simple-gemm/tree/main/scripts/julia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hyperlink" Target="https://arxiv.org/abs/2303.06195" TargetMode="External"/><Relationship Id="rId4" Type="http://schemas.openxmlformats.org/officeDocument/2006/relationships/hyperlink" Target="https://hips2023.github.io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203.02544" TargetMode="External"/><Relationship Id="rId3" Type="http://schemas.openxmlformats.org/officeDocument/2006/relationships/hyperlink" Target="https://nationallabs.org/our-labs/what-we-do/" TargetMode="External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oi.org/10.2172/1822198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quantumzeitgeist.com/learning-the-julia-programming-language-for-free/" TargetMode="External"/><Relationship Id="rId3" Type="http://schemas.openxmlformats.org/officeDocument/2006/relationships/image" Target="../media/image15.png"/><Relationship Id="rId7" Type="http://schemas.openxmlformats.org/officeDocument/2006/relationships/image" Target="../media/image17.jpe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pde-on-gpu.vaw.ethz.ch/lecture7" TargetMode="External"/><Relationship Id="rId11" Type="http://schemas.openxmlformats.org/officeDocument/2006/relationships/hyperlink" Target="https://developer.nvidia.com/blog/gpu-computing-julia-programming-language/" TargetMode="External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hyperlink" Target="https://juliadatascience.io/" TargetMode="Externa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docs.olcf.ornl.gov/systems/frontier_user_guide.html" TargetMode="Externa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4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3.emf"/><Relationship Id="rId5" Type="http://schemas.openxmlformats.org/officeDocument/2006/relationships/hyperlink" Target="https://github.com/JuliaORNL/GrayScott.jl" TargetMode="External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>
            <a:extLst>
              <a:ext uri="{FF2B5EF4-FFF2-40B4-BE49-F238E27FC236}">
                <a16:creationId xmlns:a16="http://schemas.microsoft.com/office/drawing/2014/main" id="{DFF4ED36-A629-6E1B-E79C-48D6FAABC8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1796" y="4333269"/>
            <a:ext cx="11420557" cy="2250037"/>
          </a:xfrm>
        </p:spPr>
        <p:txBody>
          <a:bodyPr/>
          <a:lstStyle/>
          <a:p>
            <a:r>
              <a:rPr lang="en-US" sz="2800" b="1" dirty="0"/>
              <a:t>William F Godoy, Pedro Valero-Lara, </a:t>
            </a:r>
            <a:r>
              <a:rPr lang="en-US" sz="2800" b="1" dirty="0" err="1"/>
              <a:t>Caira</a:t>
            </a:r>
            <a:r>
              <a:rPr lang="en-US" sz="2800" b="1" dirty="0"/>
              <a:t> Anderson, Katrina W Lee, Ana </a:t>
            </a:r>
            <a:r>
              <a:rPr lang="en-US" sz="2800" b="1" dirty="0" err="1"/>
              <a:t>Gainaru</a:t>
            </a:r>
            <a:r>
              <a:rPr lang="en-US" sz="2800" b="1" dirty="0"/>
              <a:t>, Rafael Ferreira Da Silva, Jeffrey S Vetter</a:t>
            </a:r>
          </a:p>
          <a:p>
            <a:pPr algn="r"/>
            <a:endParaRPr lang="en-US" b="1" dirty="0"/>
          </a:p>
          <a:p>
            <a:r>
              <a:rPr lang="en-US" sz="2800" b="1" dirty="0"/>
              <a:t>Oak Ridge National Laboratory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11E8A-7CAC-36CC-C072-CD34D7404AB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F766F14-9E05-E74A-8F69-C6C372A193D2}" type="datetime1">
              <a:rPr lang="en-US" smtClean="0"/>
              <a:t>11/12/23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2A3E1-8DA4-AA3B-63DE-49C269ACD3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FEADE3-E207-3E85-FD1D-B39B31CFBFE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20431" y="1981035"/>
            <a:ext cx="11581922" cy="2250038"/>
          </a:xfrm>
        </p:spPr>
        <p:txBody>
          <a:bodyPr wrap="square">
            <a:normAutofit fontScale="90000"/>
          </a:bodyPr>
          <a:lstStyle/>
          <a:p>
            <a:pPr eaLnBrk="1" hangingPunct="1"/>
            <a:r>
              <a:rPr lang="en-US" altLang="en-US" dirty="0">
                <a:ln>
                  <a:noFill/>
                </a:ln>
              </a:rPr>
              <a:t>Paper: “Julia as a Unifying End-to-End Workflow Language on the Frontier </a:t>
            </a:r>
            <a:r>
              <a:rPr lang="en-US" altLang="en-US" dirty="0" err="1">
                <a:ln>
                  <a:noFill/>
                </a:ln>
              </a:rPr>
              <a:t>Exascale</a:t>
            </a:r>
            <a:r>
              <a:rPr lang="en-US" altLang="en-US" dirty="0">
                <a:ln>
                  <a:noFill/>
                </a:ln>
              </a:rPr>
              <a:t> System”</a:t>
            </a:r>
            <a:br>
              <a:rPr lang="en-US" altLang="en-US" dirty="0">
                <a:ln>
                  <a:noFill/>
                </a:ln>
              </a:rPr>
            </a:br>
            <a:r>
              <a:rPr lang="en-US" altLang="en-US" dirty="0">
                <a:ln>
                  <a:noFill/>
                </a:ln>
              </a:rPr>
              <a:t> </a:t>
            </a:r>
            <a:br>
              <a:rPr lang="en-US" altLang="en-US" dirty="0">
                <a:ln>
                  <a:noFill/>
                </a:ln>
              </a:rPr>
            </a:br>
            <a:r>
              <a:rPr lang="en-US" altLang="en-US" dirty="0">
                <a:ln>
                  <a:noFill/>
                </a:ln>
              </a:rPr>
              <a:t>The 18th Workshop on Workflows in Support of Large-Scale Science (WORKS23) </a:t>
            </a:r>
          </a:p>
        </p:txBody>
      </p:sp>
    </p:spTree>
    <p:extLst>
      <p:ext uri="{BB962C8B-B14F-4D97-AF65-F5344CB8AC3E}">
        <p14:creationId xmlns:p14="http://schemas.microsoft.com/office/powerpoint/2010/main" val="3303362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5D8F09-BB1E-B643-8851-80097A3DC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34" y="235634"/>
            <a:ext cx="11676248" cy="907366"/>
          </a:xfrm>
        </p:spPr>
        <p:txBody>
          <a:bodyPr wrap="square"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Frontier on-node scalability using </a:t>
            </a:r>
            <a:r>
              <a:rPr lang="en-US" dirty="0" err="1">
                <a:solidFill>
                  <a:schemeClr val="bg1"/>
                </a:solidFill>
              </a:rPr>
              <a:t>AMDGPU.jl</a:t>
            </a:r>
            <a:r>
              <a:rPr lang="en-US" dirty="0">
                <a:solidFill>
                  <a:schemeClr val="bg1"/>
                </a:solidFill>
              </a:rPr>
              <a:t> for several GPUs</a:t>
            </a:r>
          </a:p>
        </p:txBody>
      </p:sp>
      <p:sp>
        <p:nvSpPr>
          <p:cNvPr id="228" name="Google Shape;228;p23" hidden="1"/>
          <p:cNvSpPr txBox="1">
            <a:spLocks noGrp="1"/>
          </p:cNvSpPr>
          <p:nvPr>
            <p:ph type="sldNum" idx="4294967295"/>
          </p:nvPr>
        </p:nvSpPr>
        <p:spPr>
          <a:xfrm>
            <a:off x="11483995" y="5778501"/>
            <a:ext cx="731600" cy="524800"/>
          </a:xfrm>
          <a:prstGeom prst="rect">
            <a:avLst/>
          </a:prstGeom>
        </p:spPr>
        <p:txBody>
          <a:bodyPr spcFirstLastPara="1" wrap="square" lIns="91433" tIns="91433" rIns="91433" bIns="91433" anchor="t" anchorCtr="0">
            <a:noAutofit/>
          </a:bodyPr>
          <a:lstStyle/>
          <a:p>
            <a:pPr algn="r">
              <a:spcBef>
                <a:spcPts val="0"/>
              </a:spcBef>
              <a:spcAft>
                <a:spcPts val="600"/>
              </a:spcAft>
            </a:pPr>
            <a:fld id="{00000000-1234-1234-1234-123412341234}" type="slidenum">
              <a:rPr lang="en"/>
              <a:pPr algn="r">
                <a:spcBef>
                  <a:spcPts val="0"/>
                </a:spcBef>
                <a:spcAft>
                  <a:spcPts val="600"/>
                </a:spcAft>
              </a:pPr>
              <a:t>10</a:t>
            </a:fld>
            <a:endParaRPr lang="en-US"/>
          </a:p>
        </p:txBody>
      </p:sp>
      <p:pic>
        <p:nvPicPr>
          <p:cNvPr id="9" name="Picture 8" descr="A graph of a graph&#10;&#10;Description automatically generated">
            <a:extLst>
              <a:ext uri="{FF2B5EF4-FFF2-40B4-BE49-F238E27FC236}">
                <a16:creationId xmlns:a16="http://schemas.microsoft.com/office/drawing/2014/main" id="{85BAD5D3-4E07-044A-E19E-1239AD866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98" y="1835351"/>
            <a:ext cx="10972800" cy="47870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292D48C-044C-F9E4-5F21-40B4BC06C624}"/>
              </a:ext>
            </a:extLst>
          </p:cNvPr>
          <p:cNvSpPr txBox="1"/>
          <p:nvPr/>
        </p:nvSpPr>
        <p:spPr>
          <a:xfrm>
            <a:off x="320918" y="1143000"/>
            <a:ext cx="110606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Bandwidth distribution for 4,096 GCD (GPUs) and 20 timesteps.  HIP ~ 600 GB/s (800 GB/s claimed on MI250x), Theoretical Peak on MI250x = 1,600 GB/s </a:t>
            </a:r>
          </a:p>
        </p:txBody>
      </p:sp>
    </p:spTree>
    <p:extLst>
      <p:ext uri="{BB962C8B-B14F-4D97-AF65-F5344CB8AC3E}">
        <p14:creationId xmlns:p14="http://schemas.microsoft.com/office/powerpoint/2010/main" val="3730783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3" hidden="1"/>
          <p:cNvSpPr txBox="1">
            <a:spLocks noGrp="1"/>
          </p:cNvSpPr>
          <p:nvPr>
            <p:ph type="sldNum" idx="4294967295"/>
          </p:nvPr>
        </p:nvSpPr>
        <p:spPr>
          <a:xfrm>
            <a:off x="11483995" y="5778501"/>
            <a:ext cx="731600" cy="524800"/>
          </a:xfrm>
          <a:prstGeom prst="rect">
            <a:avLst/>
          </a:prstGeom>
        </p:spPr>
        <p:txBody>
          <a:bodyPr spcFirstLastPara="1" wrap="square" lIns="91433" tIns="91433" rIns="91433" bIns="91433" anchor="t" anchorCtr="0">
            <a:noAutofit/>
          </a:bodyPr>
          <a:lstStyle/>
          <a:p>
            <a:pPr algn="r">
              <a:spcBef>
                <a:spcPts val="0"/>
              </a:spcBef>
              <a:spcAft>
                <a:spcPts val="600"/>
              </a:spcAft>
            </a:pPr>
            <a:fld id="{00000000-1234-1234-1234-123412341234}" type="slidenum">
              <a:rPr lang="en"/>
              <a:pPr algn="r">
                <a:spcBef>
                  <a:spcPts val="0"/>
                </a:spcBef>
                <a:spcAft>
                  <a:spcPts val="600"/>
                </a:spcAft>
              </a:pPr>
              <a:t>11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6834BD6-9CC2-4A18-68B4-62CB5A39A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GrayScott.jl</a:t>
            </a:r>
            <a:r>
              <a:rPr lang="en-US" dirty="0">
                <a:solidFill>
                  <a:schemeClr val="bg1"/>
                </a:solidFill>
              </a:rPr>
              <a:t> Weak Scaling on Frontier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E24172-F634-E008-08F3-F4427FAF3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4307" y="1075765"/>
            <a:ext cx="8134782" cy="5175133"/>
          </a:xfrm>
          <a:prstGeom prst="rect">
            <a:avLst/>
          </a:prstGeom>
          <a:noFill/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BBF89C9E-9539-899D-4CEA-29FBEA55765C}"/>
              </a:ext>
            </a:extLst>
          </p:cNvPr>
          <p:cNvSpPr txBox="1">
            <a:spLocks/>
          </p:cNvSpPr>
          <p:nvPr/>
        </p:nvSpPr>
        <p:spPr>
          <a:xfrm>
            <a:off x="253785" y="1271587"/>
            <a:ext cx="3576228" cy="40147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7338" indent="-287338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Century Gothic" panose="020B0502020202020204" pitchFamily="34" charset="0"/>
              <a:buChar char="•"/>
              <a:defRPr sz="2000" kern="1200" cap="none" baseline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1pPr>
            <a:lvl2pPr marL="625475" indent="-2794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kern="1200" cap="none" baseline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-230188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Century Gothic" panose="020B0502020202020204" pitchFamily="34" charset="0"/>
              <a:buChar char="•"/>
              <a:defRPr sz="1600" kern="1200" cap="none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defRPr>
            </a:lvl3pPr>
            <a:lvl4pPr marL="1144588" indent="-173038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Century Gothic" panose="020B0502020202020204" pitchFamily="34" charset="0"/>
              <a:buChar char="•"/>
              <a:defRPr sz="1400" kern="1200" cap="none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defRPr>
            </a:lvl4pPr>
            <a:lvl5pPr marL="1482725" indent="-2222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lang="en-US" sz="1600" kern="1200" cap="none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Tested successfully up to 512 nodes (5% of Frontier) 1 GCD/MPI proc using </a:t>
            </a:r>
            <a:r>
              <a:rPr lang="en-US" sz="2400" dirty="0" err="1"/>
              <a:t>MPI.jl</a:t>
            </a:r>
            <a:endParaRPr lang="en-US" sz="2400" dirty="0"/>
          </a:p>
          <a:p>
            <a:r>
              <a:rPr lang="en-US" sz="2400" dirty="0"/>
              <a:t>Tried 4K nodes (50% of Frontier) resulted in a </a:t>
            </a:r>
            <a:r>
              <a:rPr lang="en-US" sz="2400" dirty="0" err="1"/>
              <a:t>libfabric</a:t>
            </a:r>
            <a:r>
              <a:rPr lang="en-US" sz="2400" dirty="0"/>
              <a:t> error</a:t>
            </a:r>
          </a:p>
          <a:p>
            <a:r>
              <a:rPr lang="en-US" sz="2400" dirty="0"/>
              <a:t>2-3% variability up to 64 nodes</a:t>
            </a:r>
          </a:p>
          <a:p>
            <a:r>
              <a:rPr lang="en-US" sz="2400" dirty="0"/>
              <a:t>12-15% variability at 512 nodes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16010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3" hidden="1"/>
          <p:cNvSpPr txBox="1">
            <a:spLocks noGrp="1"/>
          </p:cNvSpPr>
          <p:nvPr>
            <p:ph type="sldNum" idx="4294967295"/>
          </p:nvPr>
        </p:nvSpPr>
        <p:spPr>
          <a:xfrm>
            <a:off x="11483995" y="5778501"/>
            <a:ext cx="731600" cy="524800"/>
          </a:xfrm>
          <a:prstGeom prst="rect">
            <a:avLst/>
          </a:prstGeom>
        </p:spPr>
        <p:txBody>
          <a:bodyPr spcFirstLastPara="1" wrap="square" lIns="91433" tIns="91433" rIns="91433" bIns="91433" anchor="t" anchorCtr="0">
            <a:noAutofit/>
          </a:bodyPr>
          <a:lstStyle/>
          <a:p>
            <a:pPr algn="r">
              <a:spcBef>
                <a:spcPts val="0"/>
              </a:spcBef>
              <a:spcAft>
                <a:spcPts val="600"/>
              </a:spcAft>
            </a:pPr>
            <a:fld id="{00000000-1234-1234-1234-123412341234}" type="slidenum">
              <a:rPr lang="en"/>
              <a:pPr algn="r">
                <a:spcBef>
                  <a:spcPts val="0"/>
                </a:spcBef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6834BD6-9CC2-4A18-68B4-62CB5A39A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9557195" cy="480131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GrayScott.jl</a:t>
            </a:r>
            <a:r>
              <a:rPr lang="en-US" dirty="0">
                <a:solidFill>
                  <a:schemeClr val="bg1"/>
                </a:solidFill>
              </a:rPr>
              <a:t> Parallel I/O Weak Scaling on Frontier file system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BBF89C9E-9539-899D-4CEA-29FBEA55765C}"/>
              </a:ext>
            </a:extLst>
          </p:cNvPr>
          <p:cNvSpPr txBox="1">
            <a:spLocks/>
          </p:cNvSpPr>
          <p:nvPr/>
        </p:nvSpPr>
        <p:spPr>
          <a:xfrm>
            <a:off x="245805" y="1814512"/>
            <a:ext cx="3911857" cy="39862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7338" indent="-287338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Century Gothic" panose="020B0502020202020204" pitchFamily="34" charset="0"/>
              <a:buChar char="•"/>
              <a:defRPr sz="2000" kern="1200" cap="none" baseline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1pPr>
            <a:lvl2pPr marL="625475" indent="-2794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kern="1200" cap="none" baseline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-230188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Century Gothic" panose="020B0502020202020204" pitchFamily="34" charset="0"/>
              <a:buChar char="•"/>
              <a:defRPr sz="1600" kern="1200" cap="none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defRPr>
            </a:lvl3pPr>
            <a:lvl4pPr marL="1144588" indent="-173038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Century Gothic" panose="020B0502020202020204" pitchFamily="34" charset="0"/>
              <a:buChar char="•"/>
              <a:defRPr sz="1400" kern="1200" cap="none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defRPr>
            </a:lvl4pPr>
            <a:lvl5pPr marL="1482725" indent="-2222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lang="en-US" sz="1600" kern="1200" cap="none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We tested parallel I/O using Julia via the </a:t>
            </a:r>
            <a:r>
              <a:rPr lang="en-US" sz="2400" dirty="0">
                <a:hlinkClick r:id="rId3"/>
              </a:rPr>
              <a:t>ADIOS2.jl</a:t>
            </a:r>
            <a:r>
              <a:rPr lang="en-US" sz="2400" dirty="0"/>
              <a:t> Julia bindings</a:t>
            </a:r>
          </a:p>
          <a:p>
            <a:r>
              <a:rPr lang="en-US" sz="2400" dirty="0"/>
              <a:t>ADIOS2 is a high-performance data I/O library funded by the US Department of Energy ASCR</a:t>
            </a:r>
          </a:p>
          <a:p>
            <a:r>
              <a:rPr lang="en-US" sz="2400" dirty="0"/>
              <a:t>Results are shown for the Orion file system</a:t>
            </a:r>
          </a:p>
          <a:p>
            <a:r>
              <a:rPr lang="en-US" sz="2400" dirty="0"/>
              <a:t>ADIOS2.jl shows negligible overhead </a:t>
            </a:r>
          </a:p>
          <a:p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B6E932-C580-C154-6A9C-199F23462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4294" y="957263"/>
            <a:ext cx="7581900" cy="50577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73D11F-0BF8-665D-7502-DBA8094A5BF3}"/>
              </a:ext>
            </a:extLst>
          </p:cNvPr>
          <p:cNvSpPr txBox="1"/>
          <p:nvPr/>
        </p:nvSpPr>
        <p:spPr>
          <a:xfrm>
            <a:off x="821530" y="6281091"/>
            <a:ext cx="111131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Godoy, W. F., 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Podhorszki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N., Wang, R., Atkins, C., Eisenhauer, G., Gu, J., ... &amp; 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Klasky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S. (2020). Adios 2: The adaptable input output system. a framework for high-performance data management. </a:t>
            </a:r>
            <a:r>
              <a:rPr lang="en-US" sz="14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SoftwareX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12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100561. 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hlinkClick r:id="rId5"/>
              </a:rPr>
              <a:t>https://doi.org/10.1016/j.softx.2020.100561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91334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3" hidden="1"/>
          <p:cNvSpPr txBox="1">
            <a:spLocks noGrp="1"/>
          </p:cNvSpPr>
          <p:nvPr>
            <p:ph type="sldNum" idx="4294967295"/>
          </p:nvPr>
        </p:nvSpPr>
        <p:spPr>
          <a:xfrm>
            <a:off x="11483995" y="5778501"/>
            <a:ext cx="731600" cy="524800"/>
          </a:xfrm>
          <a:prstGeom prst="rect">
            <a:avLst/>
          </a:prstGeom>
        </p:spPr>
        <p:txBody>
          <a:bodyPr spcFirstLastPara="1" wrap="square" lIns="91433" tIns="91433" rIns="91433" bIns="91433" anchor="t" anchorCtr="0">
            <a:noAutofit/>
          </a:bodyPr>
          <a:lstStyle/>
          <a:p>
            <a:pPr algn="r">
              <a:spcBef>
                <a:spcPts val="0"/>
              </a:spcBef>
              <a:spcAft>
                <a:spcPts val="600"/>
              </a:spcAft>
            </a:pPr>
            <a:fld id="{00000000-1234-1234-1234-123412341234}" type="slidenum">
              <a:rPr lang="en"/>
              <a:pPr algn="r">
                <a:spcBef>
                  <a:spcPts val="0"/>
                </a:spcBef>
                <a:spcAft>
                  <a:spcPts val="600"/>
                </a:spcAft>
              </a:pPr>
              <a:t>13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6834BD6-9CC2-4A18-68B4-62CB5A39A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9557195" cy="48013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Data analysis on </a:t>
            </a:r>
            <a:r>
              <a:rPr lang="en-US" dirty="0" err="1">
                <a:solidFill>
                  <a:schemeClr val="bg1"/>
                </a:solidFill>
              </a:rPr>
              <a:t>JupyterHub</a:t>
            </a:r>
            <a:r>
              <a:rPr lang="en-US" dirty="0">
                <a:solidFill>
                  <a:schemeClr val="bg1"/>
                </a:solidFill>
              </a:rPr>
              <a:t> at OLCF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BBF89C9E-9539-899D-4CEA-29FBEA55765C}"/>
              </a:ext>
            </a:extLst>
          </p:cNvPr>
          <p:cNvSpPr txBox="1">
            <a:spLocks/>
          </p:cNvSpPr>
          <p:nvPr/>
        </p:nvSpPr>
        <p:spPr>
          <a:xfrm>
            <a:off x="396394" y="1246754"/>
            <a:ext cx="5275744" cy="39862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7338" indent="-287338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Century Gothic" panose="020B0502020202020204" pitchFamily="34" charset="0"/>
              <a:buChar char="•"/>
              <a:defRPr sz="2000" kern="1200" cap="none" baseline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1pPr>
            <a:lvl2pPr marL="625475" indent="-2794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kern="1200" cap="none" baseline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-230188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Century Gothic" panose="020B0502020202020204" pitchFamily="34" charset="0"/>
              <a:buChar char="•"/>
              <a:defRPr sz="1600" kern="1200" cap="none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defRPr>
            </a:lvl3pPr>
            <a:lvl4pPr marL="1144588" indent="-173038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Century Gothic" panose="020B0502020202020204" pitchFamily="34" charset="0"/>
              <a:buChar char="•"/>
              <a:defRPr sz="1400" kern="1200" cap="none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defRPr>
            </a:lvl4pPr>
            <a:lvl5pPr marL="1482725" indent="-2222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lang="en-US" sz="1600" kern="1200" cap="none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hlinkClick r:id="rId3"/>
              </a:rPr>
              <a:t>https://jupyter.olcf.ornl.gov/</a:t>
            </a:r>
            <a:r>
              <a:rPr lang="en-US" sz="2400" dirty="0"/>
              <a:t> </a:t>
            </a:r>
          </a:p>
          <a:p>
            <a:r>
              <a:rPr lang="en-US" sz="2400" dirty="0"/>
              <a:t>We launched a Julia kernel on </a:t>
            </a:r>
            <a:r>
              <a:rPr lang="en-US" sz="2400" dirty="0" err="1"/>
              <a:t>JupyterHub</a:t>
            </a:r>
            <a:r>
              <a:rPr lang="en-US" sz="2400" dirty="0"/>
              <a:t> to read and analyze data</a:t>
            </a:r>
          </a:p>
          <a:p>
            <a:r>
              <a:rPr lang="en-US" sz="2400" dirty="0"/>
              <a:t>We read with ADIOS2.jl and visualize with </a:t>
            </a:r>
            <a:r>
              <a:rPr lang="en-US" sz="2400" dirty="0" err="1"/>
              <a:t>Makie.jl</a:t>
            </a:r>
            <a:endParaRPr lang="en-US" sz="2400" dirty="0"/>
          </a:p>
          <a:p>
            <a:r>
              <a:rPr lang="en-US" sz="2400" dirty="0"/>
              <a:t>JIT and TTFX (time to first plot) can be a nuance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73D11F-0BF8-665D-7502-DBA8094A5BF3}"/>
              </a:ext>
            </a:extLst>
          </p:cNvPr>
          <p:cNvSpPr txBox="1"/>
          <p:nvPr/>
        </p:nvSpPr>
        <p:spPr>
          <a:xfrm>
            <a:off x="821530" y="6281091"/>
            <a:ext cx="111131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Godoy, W. F., 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Podhorszki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N., Wang, R., Atkins, C., Eisenhauer, G., Gu, J., ... &amp; 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Klasky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S. (2020). Adios 2: The adaptable input output system. a framework for high-performance data management. </a:t>
            </a:r>
            <a:r>
              <a:rPr lang="en-US" sz="14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SoftwareX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12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100561. 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hlinkClick r:id="rId4"/>
              </a:rPr>
              <a:t>https://doi.org/10.1016/j.softx.2020.100561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endParaRPr lang="en-US" sz="1400" dirty="0"/>
          </a:p>
        </p:txBody>
      </p:sp>
      <p:pic>
        <p:nvPicPr>
          <p:cNvPr id="5" name="Picture 4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A441E48D-E6B9-2AD0-1CA5-105B38B014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0348" y="198629"/>
            <a:ext cx="5114324" cy="608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308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95419-7871-E154-D76D-982E15AB9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48" y="22381"/>
            <a:ext cx="5142852" cy="480131"/>
          </a:xfrm>
        </p:spPr>
        <p:txBody>
          <a:bodyPr wrap="square" anchor="t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Conclusions and 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89373-DE55-50D5-0118-415A45007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7514" y="618970"/>
            <a:ext cx="6264724" cy="4103637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We demonstrated the use of Julia as a unifying end-to-end workflow language on Frontier</a:t>
            </a:r>
          </a:p>
          <a:p>
            <a:r>
              <a:rPr lang="en-US" dirty="0"/>
              <a:t>Julia is currently at 50% for AMD MI250x GPU performance using a 7-point stencil on Frontier</a:t>
            </a:r>
          </a:p>
          <a:p>
            <a:r>
              <a:rPr lang="en-US" dirty="0"/>
              <a:t>MPI scalability still uncertain on Frontier beyond 512 nodes (total ~ 9K)</a:t>
            </a:r>
          </a:p>
          <a:p>
            <a:r>
              <a:rPr lang="en-US" sz="2000" dirty="0"/>
              <a:t>Julia has a lot of potential for HPC use: proxy app, rapid prototyping, unifying  ecos</a:t>
            </a:r>
            <a:r>
              <a:rPr lang="en-US" dirty="0"/>
              <a:t>ystem, productivity, </a:t>
            </a:r>
            <a:r>
              <a:rPr lang="en-US" b="1" dirty="0"/>
              <a:t>AI workflows</a:t>
            </a:r>
            <a:endParaRPr lang="en-US" sz="2000" b="1" dirty="0"/>
          </a:p>
          <a:p>
            <a:r>
              <a:rPr lang="en-US" dirty="0"/>
              <a:t>Efforts around Julia and Generative AI using large language models - LLMs</a:t>
            </a:r>
          </a:p>
        </p:txBody>
      </p:sp>
      <p:pic>
        <p:nvPicPr>
          <p:cNvPr id="18" name="Picture 17" descr="A computer server room with lights&#10;&#10;Description automatically generated">
            <a:extLst>
              <a:ext uri="{FF2B5EF4-FFF2-40B4-BE49-F238E27FC236}">
                <a16:creationId xmlns:a16="http://schemas.microsoft.com/office/drawing/2014/main" id="{8BCB1DFE-2EF3-4F6E-8252-D4D6E9E7C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859" y="3615082"/>
            <a:ext cx="2670558" cy="17175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B1A23D-E3AB-A73B-400B-045BCE3DE7A4}"/>
              </a:ext>
            </a:extLst>
          </p:cNvPr>
          <p:cNvSpPr txBox="1"/>
          <p:nvPr/>
        </p:nvSpPr>
        <p:spPr>
          <a:xfrm>
            <a:off x="7223815" y="3175695"/>
            <a:ext cx="4613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https://juliaornl.github.io/TutorialJuliaHPC/</a:t>
            </a:r>
            <a:r>
              <a:rPr lang="en-US" dirty="0"/>
              <a:t> </a:t>
            </a:r>
          </a:p>
        </p:txBody>
      </p:sp>
      <p:pic>
        <p:nvPicPr>
          <p:cNvPr id="7" name="Picture 6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E38587C4-7250-5B81-58DC-0086D6B35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6038" y="3615081"/>
            <a:ext cx="2670558" cy="1717561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923B643D-8856-02D2-34AB-7A051D4AC8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3753" y="1114424"/>
            <a:ext cx="3534672" cy="1540561"/>
          </a:xfrm>
          <a:prstGeom prst="rect">
            <a:avLst/>
          </a:prstGeom>
        </p:spPr>
      </p:pic>
      <p:pic>
        <p:nvPicPr>
          <p:cNvPr id="15" name="Picture 1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E070F4D4-EBC5-DC1C-AD4D-357FC39A50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9928" y="1114424"/>
            <a:ext cx="1574558" cy="154056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641783F-99F1-F7DB-3A26-A382D5D70718}"/>
              </a:ext>
            </a:extLst>
          </p:cNvPr>
          <p:cNvSpPr txBox="1"/>
          <p:nvPr/>
        </p:nvSpPr>
        <p:spPr>
          <a:xfrm>
            <a:off x="6723753" y="406449"/>
            <a:ext cx="4613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Julia for HPC Birds of a Feather at SC23 (Thursday) and Research Poster (Tuesday)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217860-3890-E3CD-69FD-B4A392E048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6522" y="4621771"/>
            <a:ext cx="2571078" cy="22138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68EDFF-BAC0-E637-F716-0E11AE3BD82F}"/>
              </a:ext>
            </a:extLst>
          </p:cNvPr>
          <p:cNvSpPr txBox="1"/>
          <p:nvPr/>
        </p:nvSpPr>
        <p:spPr>
          <a:xfrm>
            <a:off x="3921163" y="5765697"/>
            <a:ext cx="6099586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Possible on Frontier, gaps to be closed</a:t>
            </a:r>
          </a:p>
        </p:txBody>
      </p:sp>
    </p:spTree>
    <p:extLst>
      <p:ext uri="{BB962C8B-B14F-4D97-AF65-F5344CB8AC3E}">
        <p14:creationId xmlns:p14="http://schemas.microsoft.com/office/powerpoint/2010/main" val="2931379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95419-7871-E154-D76D-982E15AB9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48" y="22381"/>
            <a:ext cx="11504904" cy="480131"/>
          </a:xfrm>
        </p:spPr>
        <p:txBody>
          <a:bodyPr wrap="square"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ACKNOWLEDGMENTS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7224A4-9F8E-7343-754C-9DA162F008B6}"/>
              </a:ext>
            </a:extLst>
          </p:cNvPr>
          <p:cNvSpPr txBox="1"/>
          <p:nvPr/>
        </p:nvSpPr>
        <p:spPr>
          <a:xfrm>
            <a:off x="429767" y="931457"/>
            <a:ext cx="1154737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This research was supported by the </a:t>
            </a:r>
            <a:r>
              <a:rPr lang="en-US" sz="1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Exascale</a:t>
            </a: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Computing Project (17-SC-20-SC), a joint project of the U.S. Department of Energy’s Office of Science and National Nuclear Security Administration, responsible for delivering a capable </a:t>
            </a:r>
            <a:r>
              <a:rPr lang="en-US" sz="1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exascale</a:t>
            </a: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ecosystem, including software, applications, and hardware technology, to support the nation’s </a:t>
            </a:r>
            <a:r>
              <a:rPr lang="en-US" sz="1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exascale</a:t>
            </a: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computing imperative. This work is funded, in part, by Bluestone, a X-Stack project in the DOE Advanced Scientific Computing Office with program manager Hal Finkel.</a:t>
            </a:r>
          </a:p>
          <a:p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research used resources of the Oak Ridge Leadership Computing Facility (OLCF) and the Experimental Computing Lab (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ExCL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at the Oak Ridge National Laboratory, which is supported by the Office of Science of the U.S. Department of Energy under Contract No. DE-AC05-00OR22725.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621606-EC89-C21D-B1DA-037BBE2BF8D6}"/>
              </a:ext>
            </a:extLst>
          </p:cNvPr>
          <p:cNvSpPr txBox="1"/>
          <p:nvPr/>
        </p:nvSpPr>
        <p:spPr>
          <a:xfrm>
            <a:off x="429767" y="3557121"/>
            <a:ext cx="710058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606C71"/>
                </a:solidFill>
                <a:effectLst/>
                <a:latin typeface="Open Sans" panose="020B0606030504020204" pitchFamily="34" charset="0"/>
              </a:rPr>
              <a:t>The </a:t>
            </a:r>
            <a:r>
              <a:rPr lang="en-US" b="0" i="0" u="none" strike="noStrike" dirty="0">
                <a:solidFill>
                  <a:srgbClr val="1E6BB8"/>
                </a:solidFill>
                <a:effectLst/>
                <a:latin typeface="Open Sans" panose="020B0606030504020204" pitchFamily="34" charset="0"/>
                <a:hlinkClick r:id="rId2"/>
              </a:rPr>
              <a:t>Exascale Computing Project</a:t>
            </a:r>
            <a:r>
              <a:rPr lang="en-US" b="0" i="0" dirty="0">
                <a:solidFill>
                  <a:srgbClr val="606C71"/>
                </a:solidFill>
                <a:effectLst/>
                <a:latin typeface="Open Sans" panose="020B0606030504020204" pitchFamily="34" charset="0"/>
              </a:rPr>
              <a:t>, </a:t>
            </a:r>
            <a:r>
              <a:rPr lang="en-US" b="0" i="0" u="none" strike="noStrike" dirty="0">
                <a:solidFill>
                  <a:srgbClr val="1E6BB8"/>
                </a:solidFill>
                <a:effectLst/>
                <a:latin typeface="Open Sans" panose="020B0606030504020204" pitchFamily="34" charset="0"/>
                <a:hlinkClick r:id="rId3"/>
              </a:rPr>
              <a:t>PROTEAS-TUNE</a:t>
            </a:r>
            <a:r>
              <a:rPr lang="en-US" u="none" strike="noStrike" dirty="0">
                <a:solidFill>
                  <a:srgbClr val="606C71"/>
                </a:solidFill>
                <a:latin typeface="Open Sans" panose="020B0606030504020204" pitchFamily="34" charset="0"/>
              </a:rPr>
              <a:t> </a:t>
            </a:r>
            <a:r>
              <a:rPr lang="en-US" b="0" i="0" dirty="0">
                <a:solidFill>
                  <a:srgbClr val="606C71"/>
                </a:solidFill>
                <a:effectLst/>
                <a:latin typeface="Open Sans" panose="020B0606030504020204" pitchFamily="34" charset="0"/>
              </a:rPr>
              <a:t>sub-project.</a:t>
            </a:r>
          </a:p>
          <a:p>
            <a:pPr algn="l"/>
            <a:endParaRPr lang="en-US" b="0" i="0" dirty="0">
              <a:solidFill>
                <a:srgbClr val="606C71"/>
              </a:solidFill>
              <a:effectLst/>
              <a:latin typeface="Open Sans" panose="020B0606030504020204" pitchFamily="34" charset="0"/>
            </a:endParaRPr>
          </a:p>
          <a:p>
            <a:pPr algn="l"/>
            <a:r>
              <a:rPr lang="en-US" b="0" i="0" dirty="0">
                <a:solidFill>
                  <a:srgbClr val="606C71"/>
                </a:solidFill>
                <a:effectLst/>
                <a:latin typeface="Open Sans" panose="020B0606030504020204" pitchFamily="34" charset="0"/>
              </a:rPr>
              <a:t>The </a:t>
            </a:r>
            <a:r>
              <a:rPr lang="en-US" b="0" i="0" u="none" strike="noStrike" dirty="0">
                <a:solidFill>
                  <a:srgbClr val="1E6BB8"/>
                </a:solidFill>
                <a:effectLst/>
                <a:latin typeface="Open Sans" panose="020B0606030504020204" pitchFamily="34" charset="0"/>
                <a:hlinkClick r:id="rId4"/>
              </a:rPr>
              <a:t>ASCR Bluestone Project</a:t>
            </a:r>
            <a:endParaRPr lang="en-US" b="0" i="0" u="none" strike="noStrike" dirty="0">
              <a:solidFill>
                <a:srgbClr val="1E6BB8"/>
              </a:solidFill>
              <a:effectLst/>
              <a:latin typeface="Open Sans" panose="020B0606030504020204" pitchFamily="34" charset="0"/>
            </a:endParaRPr>
          </a:p>
          <a:p>
            <a:pPr algn="l"/>
            <a:endParaRPr lang="en-US" dirty="0">
              <a:solidFill>
                <a:srgbClr val="1E6BB8"/>
              </a:solidFill>
              <a:latin typeface="Open Sans" panose="020B0606030504020204" pitchFamily="34" charset="0"/>
            </a:endParaRPr>
          </a:p>
          <a:p>
            <a:pPr algn="l"/>
            <a:r>
              <a:rPr lang="en-US" b="0" i="0" u="none" strike="noStrike" dirty="0">
                <a:solidFill>
                  <a:srgbClr val="1E6BB8"/>
                </a:solidFill>
                <a:effectLst/>
                <a:latin typeface="Open Sans" panose="020B0606030504020204" pitchFamily="34" charset="0"/>
              </a:rPr>
              <a:t>The </a:t>
            </a:r>
            <a:r>
              <a:rPr lang="en-US" b="0" i="0" u="none" strike="noStrike" dirty="0">
                <a:solidFill>
                  <a:srgbClr val="1E6BB8"/>
                </a:solidFill>
                <a:effectLst/>
                <a:latin typeface="Open Sans" panose="020B0606030504020204" pitchFamily="34" charset="0"/>
                <a:hlinkClick r:id="rId5"/>
              </a:rPr>
              <a:t>OMNI Technology Alliance</a:t>
            </a:r>
            <a:r>
              <a:rPr lang="en-US" b="0" i="0" u="none" strike="noStrike" dirty="0">
                <a:solidFill>
                  <a:srgbClr val="1E6BB8"/>
                </a:solidFill>
                <a:effectLst/>
                <a:latin typeface="Open Sans" panose="020B0606030504020204" pitchFamily="34" charset="0"/>
              </a:rPr>
              <a:t> and </a:t>
            </a:r>
            <a:r>
              <a:rPr lang="en-US" b="0" i="0" u="none" strike="noStrike" dirty="0">
                <a:solidFill>
                  <a:srgbClr val="1E6BB8"/>
                </a:solidFill>
                <a:effectLst/>
                <a:latin typeface="Open Sans" panose="020B0606030504020204" pitchFamily="34" charset="0"/>
                <a:hlinkClick r:id="rId6"/>
              </a:rPr>
              <a:t>Sustainable Research Pathways (SRP) </a:t>
            </a:r>
            <a:r>
              <a:rPr lang="en-US" b="0" i="0" u="none" strike="noStrike" dirty="0">
                <a:solidFill>
                  <a:srgbClr val="1E6BB8"/>
                </a:solidFill>
                <a:effectLst/>
                <a:latin typeface="Open Sans" panose="020B0606030504020204" pitchFamily="34" charset="0"/>
              </a:rPr>
              <a:t>Internship Programs</a:t>
            </a:r>
          </a:p>
          <a:p>
            <a:pPr algn="l"/>
            <a:endParaRPr lang="en-US" dirty="0">
              <a:solidFill>
                <a:srgbClr val="1E6BB8"/>
              </a:solidFill>
              <a:latin typeface="Open Sans" panose="020B0606030504020204" pitchFamily="34" charset="0"/>
            </a:endParaRPr>
          </a:p>
          <a:p>
            <a:pPr algn="l"/>
            <a:r>
              <a:rPr lang="en-US" dirty="0">
                <a:solidFill>
                  <a:srgbClr val="1E6BB8"/>
                </a:solidFill>
                <a:latin typeface="Open Sans" panose="020B0606030504020204" pitchFamily="34" charset="0"/>
              </a:rPr>
              <a:t>Julia packages stewards: Julian </a:t>
            </a:r>
            <a:r>
              <a:rPr lang="en-US" dirty="0" err="1">
                <a:solidFill>
                  <a:srgbClr val="1E6BB8"/>
                </a:solidFill>
                <a:latin typeface="Open Sans" panose="020B0606030504020204" pitchFamily="34" charset="0"/>
              </a:rPr>
              <a:t>Samaroo</a:t>
            </a:r>
            <a:r>
              <a:rPr lang="en-US" dirty="0">
                <a:solidFill>
                  <a:srgbClr val="1E6BB8"/>
                </a:solidFill>
                <a:latin typeface="Open Sans" panose="020B0606030504020204" pitchFamily="34" charset="0"/>
              </a:rPr>
              <a:t>, Valentin </a:t>
            </a:r>
            <a:r>
              <a:rPr lang="en-US" dirty="0" err="1">
                <a:solidFill>
                  <a:srgbClr val="1E6BB8"/>
                </a:solidFill>
                <a:latin typeface="Open Sans" panose="020B0606030504020204" pitchFamily="34" charset="0"/>
              </a:rPr>
              <a:t>Churavy</a:t>
            </a:r>
            <a:r>
              <a:rPr lang="en-US" dirty="0">
                <a:solidFill>
                  <a:srgbClr val="1E6BB8"/>
                </a:solidFill>
                <a:latin typeface="Open Sans" panose="020B0606030504020204" pitchFamily="34" charset="0"/>
              </a:rPr>
              <a:t>, Tim </a:t>
            </a:r>
            <a:r>
              <a:rPr lang="en-US" dirty="0" err="1">
                <a:solidFill>
                  <a:srgbClr val="1E6BB8"/>
                </a:solidFill>
                <a:latin typeface="Open Sans" panose="020B0606030504020204" pitchFamily="34" charset="0"/>
              </a:rPr>
              <a:t>Besard</a:t>
            </a:r>
            <a:r>
              <a:rPr lang="en-US" dirty="0">
                <a:solidFill>
                  <a:srgbClr val="1E6BB8"/>
                </a:solidFill>
                <a:latin typeface="Open Sans" panose="020B0606030504020204" pitchFamily="34" charset="0"/>
              </a:rPr>
              <a:t>, Simon Byrne, Lucas Wilcox, Erik </a:t>
            </a:r>
            <a:r>
              <a:rPr lang="en-US" dirty="0" err="1">
                <a:solidFill>
                  <a:srgbClr val="1E6BB8"/>
                </a:solidFill>
                <a:latin typeface="Open Sans" panose="020B0606030504020204" pitchFamily="34" charset="0"/>
              </a:rPr>
              <a:t>Schnetter</a:t>
            </a:r>
            <a:endParaRPr lang="en-US" dirty="0">
              <a:solidFill>
                <a:srgbClr val="1E6BB8"/>
              </a:solidFill>
              <a:latin typeface="Open Sans" panose="020B0606030504020204" pitchFamily="34" charset="0"/>
            </a:endParaRPr>
          </a:p>
          <a:p>
            <a:pPr algn="l"/>
            <a:r>
              <a:rPr lang="en-US" dirty="0">
                <a:solidFill>
                  <a:srgbClr val="1E6BB8"/>
                </a:solidFill>
                <a:latin typeface="Open Sans" panose="020B0606030504020204" pitchFamily="34" charset="0"/>
              </a:rPr>
              <a:t>and the Julia for HPC community members</a:t>
            </a:r>
            <a:endParaRPr lang="en-US" b="0" i="0" u="none" strike="noStrike" dirty="0">
              <a:solidFill>
                <a:srgbClr val="1E6BB8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3394CFE-D472-B80E-0B3A-885FC0A0D959}"/>
              </a:ext>
            </a:extLst>
          </p:cNvPr>
          <p:cNvSpPr txBox="1">
            <a:spLocks/>
          </p:cNvSpPr>
          <p:nvPr/>
        </p:nvSpPr>
        <p:spPr bwMode="auto">
          <a:xfrm>
            <a:off x="8776741" y="3557121"/>
            <a:ext cx="3200400" cy="86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spcFirstLastPara="1" vert="horz" wrap="square" lIns="68575" tIns="34275" rIns="68575" bIns="34275" numCol="1" anchor="t" anchorCtr="0" compatLnSpc="1">
            <a:prstTxWarp prst="textNoShape">
              <a:avLst/>
            </a:prstTxWarp>
            <a:noAutofit/>
          </a:bodyPr>
          <a:lstStyle>
            <a:lvl1pPr marR="0" lvl="0" algn="l" rtl="0" eaLnBrk="1" fontAlgn="base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kern="120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 eaLnBrk="1" fontAlgn="base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067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 eaLnBrk="1" fontAlgn="base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067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 eaLnBrk="1" fontAlgn="base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067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 eaLnBrk="1" fontAlgn="base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067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457200" marR="0" lvl="5" algn="l" rtl="0" eaLnBrk="1" fontAlgn="base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067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914400" marR="0" lvl="6" algn="l" rtl="0" eaLnBrk="1" fontAlgn="base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067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1371600" marR="0" lvl="7" algn="l" rtl="0" eaLnBrk="1" fontAlgn="base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067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1828800" marR="0" lvl="8" algn="l" rtl="0" eaLnBrk="1" fontAlgn="base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067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r>
              <a:rPr lang="en-US" dirty="0"/>
              <a:t>Thanks to the audience and WORKS org</a:t>
            </a:r>
          </a:p>
        </p:txBody>
      </p:sp>
      <p:pic>
        <p:nvPicPr>
          <p:cNvPr id="14" name="Picture 2" descr="Oak Ridge's exascale 'Frontier' system named world's most powerful  supercomputer on Top500 - DCD">
            <a:extLst>
              <a:ext uri="{FF2B5EF4-FFF2-40B4-BE49-F238E27FC236}">
                <a16:creationId xmlns:a16="http://schemas.microsoft.com/office/drawing/2014/main" id="{AA8344D3-74F4-2658-0F82-59161F9D3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67046" y="5554730"/>
            <a:ext cx="2629140" cy="114367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026" name="Picture 2" descr="Oak Ridge National Laboratory: Solving the Big Problems | ORNL">
            <a:extLst>
              <a:ext uri="{FF2B5EF4-FFF2-40B4-BE49-F238E27FC236}">
                <a16:creationId xmlns:a16="http://schemas.microsoft.com/office/drawing/2014/main" id="{C6C9674B-AB33-0758-2AA3-D664D1A14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901957"/>
            <a:ext cx="3761233" cy="65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220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1338B009-5B78-57AB-980B-4A8B9C4F69C6}"/>
              </a:ext>
            </a:extLst>
          </p:cNvPr>
          <p:cNvSpPr txBox="1">
            <a:spLocks/>
          </p:cNvSpPr>
          <p:nvPr/>
        </p:nvSpPr>
        <p:spPr bwMode="auto">
          <a:xfrm>
            <a:off x="478177" y="43790"/>
            <a:ext cx="12578255" cy="5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spcFirstLastPara="1" vert="horz" wrap="square" lIns="68575" tIns="34275" rIns="68575" bIns="34275" numCol="1" anchor="t" anchorCtr="0" compatLnSpc="1">
            <a:prstTxWarp prst="textNoShape">
              <a:avLst/>
            </a:prstTxWarp>
            <a:noAutofit/>
          </a:bodyPr>
          <a:lstStyle>
            <a:lvl1pPr marR="0" lvl="0" algn="l" rtl="0" eaLnBrk="1" fontAlgn="base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kern="120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 eaLnBrk="1" fontAlgn="base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067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 eaLnBrk="1" fontAlgn="base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067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 eaLnBrk="1" fontAlgn="base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067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 eaLnBrk="1" fontAlgn="base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067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457200" marR="0" lvl="5" algn="l" rtl="0" eaLnBrk="1" fontAlgn="base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067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914400" marR="0" lvl="6" algn="l" rtl="0" eaLnBrk="1" fontAlgn="base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067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1371600" marR="0" lvl="7" algn="l" rtl="0" eaLnBrk="1" fontAlgn="base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067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1828800" marR="0" lvl="8" algn="l" rtl="0" eaLnBrk="1" fontAlgn="base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067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r>
              <a:rPr lang="en-US" sz="2400" dirty="0"/>
              <a:t>Performance results on GPU for Matrix-Matrix Multiplication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89959800-D7D4-EB3F-08F0-7BCC5A513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36" y="545390"/>
            <a:ext cx="4402533" cy="15348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76C7C8-70C3-6ABF-D607-A87CE3DD3D21}"/>
              </a:ext>
            </a:extLst>
          </p:cNvPr>
          <p:cNvSpPr txBox="1"/>
          <p:nvPr/>
        </p:nvSpPr>
        <p:spPr>
          <a:xfrm>
            <a:off x="601936" y="2131130"/>
            <a:ext cx="440253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Presented at IPDPS 2023 HIPS workshop </a:t>
            </a:r>
            <a:r>
              <a:rPr lang="en-US" dirty="0">
                <a:hlinkClick r:id="rId4"/>
              </a:rPr>
              <a:t>https://hips2023.github.io/</a:t>
            </a:r>
            <a:r>
              <a:rPr lang="en-US" dirty="0"/>
              <a:t> </a:t>
            </a:r>
          </a:p>
          <a:p>
            <a:r>
              <a:rPr lang="en-US" dirty="0"/>
              <a:t>Pre-print: </a:t>
            </a:r>
            <a:r>
              <a:rPr lang="en-US" dirty="0">
                <a:hlinkClick r:id="rId5"/>
              </a:rPr>
              <a:t>https://arxiv.org/abs/2303.06195</a:t>
            </a:r>
            <a:r>
              <a:rPr lang="en-US" dirty="0"/>
              <a:t> 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AMDGPU performance is closer to vendor implementation: LLVM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fma</a:t>
            </a:r>
            <a:r>
              <a:rPr lang="en-US" dirty="0"/>
              <a:t> instructions differ in NVHPC and Julia and </a:t>
            </a:r>
            <a:r>
              <a:rPr lang="en-US" dirty="0" err="1"/>
              <a:t>Kokkos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Python </a:t>
            </a:r>
            <a:r>
              <a:rPr lang="en-US" dirty="0" err="1"/>
              <a:t>Numba</a:t>
            </a:r>
            <a:r>
              <a:rPr lang="en-US" dirty="0"/>
              <a:t> dropped support on AMD GPU</a:t>
            </a:r>
          </a:p>
          <a:p>
            <a:pPr marL="285750" indent="-285750">
              <a:buFontTx/>
              <a:buChar char="-"/>
            </a:pPr>
            <a:r>
              <a:rPr lang="en-US" dirty="0"/>
              <a:t>FP16 supported natively by Julia and partially by </a:t>
            </a:r>
            <a:r>
              <a:rPr lang="en-US" dirty="0" err="1"/>
              <a:t>Numba</a:t>
            </a:r>
            <a:r>
              <a:rPr lang="en-US" dirty="0"/>
              <a:t>/</a:t>
            </a:r>
            <a:r>
              <a:rPr lang="en-US" dirty="0" err="1"/>
              <a:t>Numpy</a:t>
            </a:r>
            <a:r>
              <a:rPr lang="en-US" dirty="0"/>
              <a:t>, e.g. random numbers fail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Numba</a:t>
            </a:r>
            <a:r>
              <a:rPr lang="en-US" dirty="0"/>
              <a:t> not performing “out-of-the-box”</a:t>
            </a:r>
          </a:p>
        </p:txBody>
      </p:sp>
      <p:pic>
        <p:nvPicPr>
          <p:cNvPr id="15" name="Picture 14" descr="Calendar&#10;&#10;Description automatically generated">
            <a:extLst>
              <a:ext uri="{FF2B5EF4-FFF2-40B4-BE49-F238E27FC236}">
                <a16:creationId xmlns:a16="http://schemas.microsoft.com/office/drawing/2014/main" id="{35564D64-6F84-8741-DBE8-B408E73F7E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4697" y="859258"/>
            <a:ext cx="6453436" cy="543185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0B1B233-45DC-0013-5C39-7ED94A5FB973}"/>
              </a:ext>
            </a:extLst>
          </p:cNvPr>
          <p:cNvSpPr txBox="1"/>
          <p:nvPr/>
        </p:nvSpPr>
        <p:spPr>
          <a:xfrm>
            <a:off x="1878751" y="6429369"/>
            <a:ext cx="9475671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+mn-lt"/>
              </a:rPr>
              <a:t>Reproducibility artifact: </a:t>
            </a:r>
            <a:r>
              <a:rPr lang="en-US" dirty="0">
                <a:hlinkClick r:id="rId7"/>
              </a:rPr>
              <a:t>https://github.com/williamfgc/simple-gemm/tree/main/scripts/julia</a:t>
            </a:r>
            <a:r>
              <a:rPr lang="en-US" dirty="0"/>
              <a:t> 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515402-6849-4A05-86C3-DC5A612AD275}"/>
              </a:ext>
            </a:extLst>
          </p:cNvPr>
          <p:cNvSpPr txBox="1"/>
          <p:nvPr/>
        </p:nvSpPr>
        <p:spPr>
          <a:xfrm>
            <a:off x="9234190" y="388178"/>
            <a:ext cx="2818400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NVIDIA A100 (Wombat/</a:t>
            </a:r>
          </a:p>
          <a:p>
            <a:pPr algn="l">
              <a:lnSpc>
                <a:spcPct val="90000"/>
              </a:lnSpc>
            </a:pPr>
            <a:r>
              <a:rPr lang="en-US" dirty="0" err="1">
                <a:latin typeface="+mn-lt"/>
              </a:rPr>
              <a:t>Pelmutter</a:t>
            </a:r>
            <a:r>
              <a:rPr lang="en-US" dirty="0">
                <a:latin typeface="+mn-lt"/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C5CD9B-3273-B500-86A1-9FC5B8507A4C}"/>
              </a:ext>
            </a:extLst>
          </p:cNvPr>
          <p:cNvSpPr txBox="1"/>
          <p:nvPr/>
        </p:nvSpPr>
        <p:spPr>
          <a:xfrm>
            <a:off x="6096000" y="571603"/>
            <a:ext cx="261481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AMD MI250x (Frontier)</a:t>
            </a:r>
          </a:p>
        </p:txBody>
      </p:sp>
    </p:spTree>
    <p:extLst>
      <p:ext uri="{BB962C8B-B14F-4D97-AF65-F5344CB8AC3E}">
        <p14:creationId xmlns:p14="http://schemas.microsoft.com/office/powerpoint/2010/main" val="2630896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95419-7871-E154-D76D-982E15AB9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480131"/>
          </a:xfrm>
        </p:spPr>
        <p:txBody>
          <a:bodyPr wrap="square" anchor="t">
            <a:normAutofit/>
          </a:bodyPr>
          <a:lstStyle/>
          <a:p>
            <a:r>
              <a:rPr lang="en-US" b="1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89373-DE55-50D5-0118-415A45007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768" y="1270643"/>
            <a:ext cx="7086764" cy="5003514"/>
          </a:xfrm>
        </p:spPr>
        <p:txBody>
          <a:bodyPr wrap="square" anchor="t">
            <a:normAutofit/>
          </a:bodyPr>
          <a:lstStyle/>
          <a:p>
            <a:r>
              <a:rPr lang="en-US" sz="2400" dirty="0"/>
              <a:t>Motivation, about DOE HPC Facilities</a:t>
            </a:r>
          </a:p>
          <a:p>
            <a:endParaRPr lang="en-US" sz="2400" dirty="0"/>
          </a:p>
          <a:p>
            <a:r>
              <a:rPr lang="en-US" sz="2400" dirty="0"/>
              <a:t>Julia value proposition for HPC</a:t>
            </a:r>
          </a:p>
          <a:p>
            <a:endParaRPr lang="en-US" sz="2400" dirty="0"/>
          </a:p>
          <a:p>
            <a:r>
              <a:rPr lang="en-US" sz="2400" dirty="0"/>
              <a:t>Results on Frontier</a:t>
            </a:r>
          </a:p>
          <a:p>
            <a:endParaRPr lang="en-US" sz="2400" dirty="0"/>
          </a:p>
          <a:p>
            <a:r>
              <a:rPr lang="en-US" sz="2400" dirty="0"/>
              <a:t>Conclusions and Final Thoughts</a:t>
            </a:r>
          </a:p>
        </p:txBody>
      </p:sp>
    </p:spTree>
    <p:extLst>
      <p:ext uri="{BB962C8B-B14F-4D97-AF65-F5344CB8AC3E}">
        <p14:creationId xmlns:p14="http://schemas.microsoft.com/office/powerpoint/2010/main" val="851077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8BEB7">
                <a:alpha val="35000"/>
              </a:srgbClr>
            </a:gs>
            <a:gs pos="100000">
              <a:srgbClr val="80C46E">
                <a:alpha val="35000"/>
              </a:srgbClr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ak Ridge's exascale 'Frontier' system named world's most powerful  supercomputer on Top500 - DCD">
            <a:extLst>
              <a:ext uri="{FF2B5EF4-FFF2-40B4-BE49-F238E27FC236}">
                <a16:creationId xmlns:a16="http://schemas.microsoft.com/office/drawing/2014/main" id="{F74B9042-71AD-D842-79A1-8D7555C12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4061" y="47240"/>
            <a:ext cx="2629140" cy="114367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795419-7871-E154-D76D-982E15AB9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079" y="1013792"/>
            <a:ext cx="5537405" cy="616225"/>
          </a:xfrm>
        </p:spPr>
        <p:txBody>
          <a:bodyPr wrap="square" anchor="t">
            <a:normAutofit/>
          </a:bodyPr>
          <a:lstStyle/>
          <a:p>
            <a:r>
              <a:rPr lang="en-US" b="1" dirty="0"/>
              <a:t>Motivation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16501E7-C0C5-B00C-7E2D-57C859D7C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39843" y="1630017"/>
            <a:ext cx="5856157" cy="4920684"/>
          </a:xfrm>
        </p:spPr>
        <p:txBody>
          <a:bodyPr wrap="square" anchor="t">
            <a:normAutofit lnSpcReduction="10000"/>
          </a:bodyPr>
          <a:lstStyle/>
          <a:p>
            <a:r>
              <a:rPr lang="en-US" dirty="0"/>
              <a:t>The US Department of Energy (DOE) computing user facilities are  “heterogeneous” GPU-accelerated systems</a:t>
            </a:r>
          </a:p>
          <a:p>
            <a:r>
              <a:rPr lang="en-US" dirty="0"/>
              <a:t>Oak Ridge Leadership Computing Facility (OLCF): </a:t>
            </a:r>
            <a:r>
              <a:rPr lang="en-US" strike="sngStrike" dirty="0"/>
              <a:t>Summit</a:t>
            </a:r>
            <a:r>
              <a:rPr lang="en-US" dirty="0"/>
              <a:t>, Frontier</a:t>
            </a:r>
          </a:p>
          <a:p>
            <a:r>
              <a:rPr lang="en-US" dirty="0"/>
              <a:t>Argonne Leadership Computing Facility (ALCF): </a:t>
            </a:r>
            <a:r>
              <a:rPr lang="en-US" strike="sngStrike" dirty="0"/>
              <a:t>Theta</a:t>
            </a:r>
            <a:r>
              <a:rPr lang="en-US" dirty="0"/>
              <a:t>, Aurora (coming soon)</a:t>
            </a:r>
          </a:p>
          <a:p>
            <a:r>
              <a:rPr lang="en-US" dirty="0"/>
              <a:t>National Energy Research Scientific Computing Center (NERSC</a:t>
            </a:r>
            <a:r>
              <a:rPr lang="en-US" dirty="0">
                <a:sym typeface="Wingdings" pitchFamily="2" charset="2"/>
              </a:rPr>
              <a:t>): </a:t>
            </a:r>
            <a:r>
              <a:rPr lang="en-US" strike="sngStrike" dirty="0">
                <a:sym typeface="Wingdings" pitchFamily="2" charset="2"/>
              </a:rPr>
              <a:t>Cori</a:t>
            </a:r>
            <a:r>
              <a:rPr lang="en-US" dirty="0">
                <a:sym typeface="Wingdings" pitchFamily="2" charset="2"/>
              </a:rPr>
              <a:t>, </a:t>
            </a:r>
            <a:r>
              <a:rPr lang="en-US" dirty="0" err="1">
                <a:sym typeface="Wingdings" pitchFamily="2" charset="2"/>
              </a:rPr>
              <a:t>Pelmutter</a:t>
            </a:r>
            <a:r>
              <a:rPr lang="en-US" dirty="0"/>
              <a:t> </a:t>
            </a:r>
          </a:p>
          <a:p>
            <a:r>
              <a:rPr lang="en-US" dirty="0"/>
              <a:t>We are driven and funded by science </a:t>
            </a:r>
            <a:r>
              <a:rPr lang="en-US" dirty="0">
                <a:hlinkClick r:id="rId3"/>
              </a:rPr>
              <a:t>https://nationallabs.org/our-labs/what-we-do/</a:t>
            </a:r>
            <a:r>
              <a:rPr lang="en-US" dirty="0"/>
              <a:t> </a:t>
            </a:r>
          </a:p>
          <a:p>
            <a:r>
              <a:rPr lang="en-US" dirty="0"/>
              <a:t>Fortran and CPUs are still very important!</a:t>
            </a:r>
          </a:p>
          <a:p>
            <a:r>
              <a:rPr lang="en-US" dirty="0"/>
              <a:t>Performant portable layers are a requirement in DOE: e.g. </a:t>
            </a:r>
            <a:r>
              <a:rPr lang="en-US" dirty="0" err="1"/>
              <a:t>Kokkos</a:t>
            </a:r>
            <a:r>
              <a:rPr lang="en-US" dirty="0"/>
              <a:t>, Raja, OpenMP, </a:t>
            </a:r>
            <a:r>
              <a:rPr lang="en-US" dirty="0" err="1"/>
              <a:t>OpenACC</a:t>
            </a:r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B1C11CA-5B18-D849-2358-17D2A25EE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839" y="3307034"/>
            <a:ext cx="5707726" cy="342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New 'Aurora' supercomputer poised to be fastest in U.S. history">
            <a:extLst>
              <a:ext uri="{FF2B5EF4-FFF2-40B4-BE49-F238E27FC236}">
                <a16:creationId xmlns:a16="http://schemas.microsoft.com/office/drawing/2014/main" id="{8BE506F6-9BCC-0FC6-3EDB-1FD337E10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517" y="143693"/>
            <a:ext cx="2304896" cy="84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Waiting – Not Precisely Patiently – For Exascale - The Next Platform">
            <a:extLst>
              <a:ext uri="{FF2B5EF4-FFF2-40B4-BE49-F238E27FC236}">
                <a16:creationId xmlns:a16="http://schemas.microsoft.com/office/drawing/2014/main" id="{2A4DEACA-1965-DCC2-6942-F99EE6F2F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970" y="43880"/>
            <a:ext cx="2454731" cy="95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close-up of a card&#10;&#10;Description automatically generated">
            <a:extLst>
              <a:ext uri="{FF2B5EF4-FFF2-40B4-BE49-F238E27FC236}">
                <a16:creationId xmlns:a16="http://schemas.microsoft.com/office/drawing/2014/main" id="{788CDC06-DA1E-D17B-4FE4-FAAF2EED2F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4790" y="1714165"/>
            <a:ext cx="3969171" cy="15087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94A44C0-76BC-60CB-8156-EEE7444399FF}"/>
              </a:ext>
            </a:extLst>
          </p:cNvPr>
          <p:cNvSpPr txBox="1"/>
          <p:nvPr/>
        </p:nvSpPr>
        <p:spPr>
          <a:xfrm>
            <a:off x="7206521" y="1260685"/>
            <a:ext cx="61084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8"/>
              </a:rPr>
              <a:t>https://arxiv.org/abs/2203.02544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0572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76D01-B769-4FC7-B618-A72A6FEAF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35813"/>
            <a:ext cx="11430000" cy="867930"/>
          </a:xfrm>
        </p:spPr>
        <p:txBody>
          <a:bodyPr>
            <a:normAutofit fontScale="90000"/>
          </a:bodyPr>
          <a:lstStyle/>
          <a:p>
            <a:r>
              <a:rPr lang="en-US" dirty="0"/>
              <a:t>Rethink how we do Computing</a:t>
            </a:r>
            <a:br>
              <a:rPr lang="en-US" dirty="0">
                <a:cs typeface="Arial"/>
              </a:rPr>
            </a:br>
            <a:endParaRPr lang="en-US" dirty="0"/>
          </a:p>
        </p:txBody>
      </p:sp>
      <p:pic>
        <p:nvPicPr>
          <p:cNvPr id="1026" name="Picture 2" descr="Crusher node architecture diagram">
            <a:extLst>
              <a:ext uri="{FF2B5EF4-FFF2-40B4-BE49-F238E27FC236}">
                <a16:creationId xmlns:a16="http://schemas.microsoft.com/office/drawing/2014/main" id="{4A3852D4-D0E0-194F-BB4B-BB1FD6E97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961" y="3085789"/>
            <a:ext cx="3112781" cy="200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3CACD705-B617-5242-9063-17AEBE0AED3B}"/>
              </a:ext>
            </a:extLst>
          </p:cNvPr>
          <p:cNvSpPr txBox="1"/>
          <p:nvPr/>
        </p:nvSpPr>
        <p:spPr>
          <a:xfrm>
            <a:off x="248619" y="1622748"/>
            <a:ext cx="6404101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25755" indent="-325755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2"/>
              </a:solidFill>
              <a:cs typeface="Arial"/>
            </a:endParaRPr>
          </a:p>
          <a:p>
            <a:pPr marL="325755" indent="-32575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  <a:cs typeface="Arial"/>
              </a:rPr>
              <a:t>Programming productivity is always a challenge</a:t>
            </a:r>
          </a:p>
          <a:p>
            <a:pPr marL="325755" indent="-32575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  <a:cs typeface="Arial"/>
              </a:rPr>
              <a:t>Barrier to entry from idea to portable performance</a:t>
            </a:r>
          </a:p>
          <a:p>
            <a:pPr marL="325755" indent="-32575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  <a:cs typeface="Arial"/>
              </a:rPr>
              <a:t>AI/ML+HPC is a multidisciplinary co-design challenge</a:t>
            </a:r>
          </a:p>
          <a:p>
            <a:pPr marL="325755" indent="-32575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  <a:cs typeface="Arial"/>
              </a:rPr>
              <a:t>How to leverage US DOE </a:t>
            </a:r>
            <a:r>
              <a:rPr lang="en-US" dirty="0" err="1">
                <a:solidFill>
                  <a:schemeClr val="bg2"/>
                </a:solidFill>
                <a:cs typeface="Arial"/>
              </a:rPr>
              <a:t>Exascale</a:t>
            </a:r>
            <a:r>
              <a:rPr lang="en-US" dirty="0">
                <a:solidFill>
                  <a:schemeClr val="bg2"/>
                </a:solidFill>
                <a:cs typeface="Arial"/>
              </a:rPr>
              <a:t> Computing Project legacy?</a:t>
            </a:r>
          </a:p>
          <a:p>
            <a:pPr marL="325755" indent="-325755"/>
            <a:endParaRPr lang="en-US" sz="1800" dirty="0">
              <a:solidFill>
                <a:schemeClr val="bg2"/>
              </a:solidFill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AC08AC-FC8C-C342-AD11-86FB83BBD59E}"/>
              </a:ext>
            </a:extLst>
          </p:cNvPr>
          <p:cNvSpPr txBox="1"/>
          <p:nvPr/>
        </p:nvSpPr>
        <p:spPr>
          <a:xfrm>
            <a:off x="8064708" y="699418"/>
            <a:ext cx="3746292" cy="1754326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rgbClr val="002060"/>
                </a:solidFill>
                <a:cs typeface="Arial"/>
              </a:rPr>
              <a:t>“Can a machine translate a sufficiently </a:t>
            </a:r>
            <a:r>
              <a:rPr lang="en-US" sz="1800" b="1" i="1" dirty="0">
                <a:solidFill>
                  <a:srgbClr val="002060"/>
                </a:solidFill>
                <a:cs typeface="Arial"/>
              </a:rPr>
              <a:t>rich mathematical </a:t>
            </a:r>
            <a:r>
              <a:rPr lang="en-US" sz="1800" i="1" dirty="0">
                <a:solidFill>
                  <a:srgbClr val="002060"/>
                </a:solidFill>
                <a:cs typeface="Arial"/>
              </a:rPr>
              <a:t>language into a sufficiently </a:t>
            </a:r>
            <a:r>
              <a:rPr lang="en-US" sz="1800" b="1" i="1" dirty="0">
                <a:solidFill>
                  <a:srgbClr val="002060"/>
                </a:solidFill>
                <a:cs typeface="Arial"/>
              </a:rPr>
              <a:t>economical</a:t>
            </a:r>
            <a:r>
              <a:rPr lang="en-US" sz="1800" i="1" dirty="0">
                <a:solidFill>
                  <a:srgbClr val="002060"/>
                </a:solidFill>
                <a:cs typeface="Arial"/>
              </a:rPr>
              <a:t> program at a sufficiently </a:t>
            </a:r>
            <a:r>
              <a:rPr lang="en-US" sz="1800" b="1" i="1" dirty="0">
                <a:solidFill>
                  <a:srgbClr val="002060"/>
                </a:solidFill>
                <a:cs typeface="Arial"/>
              </a:rPr>
              <a:t>low cost </a:t>
            </a:r>
            <a:r>
              <a:rPr lang="en-US" sz="1800" i="1" dirty="0">
                <a:solidFill>
                  <a:srgbClr val="002060"/>
                </a:solidFill>
                <a:cs typeface="Arial"/>
              </a:rPr>
              <a:t>to make the whole affair feasible?”---Backus on Fortran (1980)</a:t>
            </a:r>
          </a:p>
        </p:txBody>
      </p:sp>
      <p:pic>
        <p:nvPicPr>
          <p:cNvPr id="2054" name="Picture 6" descr="The anticipated schedule for ORNL's Frontier supercomputer">
            <a:extLst>
              <a:ext uri="{FF2B5EF4-FFF2-40B4-BE49-F238E27FC236}">
                <a16:creationId xmlns:a16="http://schemas.microsoft.com/office/drawing/2014/main" id="{837CF8A5-24C9-4645-B6F8-F1334F0CB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35055"/>
            <a:ext cx="3443358" cy="213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F135F52-6826-3341-AC91-3C822F16040A}"/>
              </a:ext>
            </a:extLst>
          </p:cNvPr>
          <p:cNvSpPr txBox="1"/>
          <p:nvPr/>
        </p:nvSpPr>
        <p:spPr>
          <a:xfrm>
            <a:off x="240807" y="699418"/>
            <a:ext cx="73741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25755" indent="-32575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  <a:cs typeface="Arial"/>
              </a:rPr>
              <a:t>Scientific programming is HARD (specially on our </a:t>
            </a:r>
            <a:r>
              <a:rPr lang="en-US" sz="1800" dirty="0">
                <a:solidFill>
                  <a:schemeClr val="bg2"/>
                </a:solidFill>
                <a:cs typeface="Arial"/>
              </a:rPr>
              <a:t>Leadership Computing Facilities, LCFs)</a:t>
            </a:r>
          </a:p>
          <a:p>
            <a:pPr marL="325755" indent="-32575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/>
                </a:solidFill>
                <a:cs typeface="Arial"/>
              </a:rPr>
              <a:t>Software is our “specialized science equipment” for science</a:t>
            </a:r>
          </a:p>
          <a:p>
            <a:pPr marL="325755" indent="-32575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/>
                </a:solidFill>
                <a:cs typeface="Arial"/>
              </a:rPr>
              <a:t>There is still a lot of plumbing to be done</a:t>
            </a:r>
          </a:p>
        </p:txBody>
      </p:sp>
      <p:sp>
        <p:nvSpPr>
          <p:cNvPr id="3" name="Left Arrow 2">
            <a:extLst>
              <a:ext uri="{FF2B5EF4-FFF2-40B4-BE49-F238E27FC236}">
                <a16:creationId xmlns:a16="http://schemas.microsoft.com/office/drawing/2014/main" id="{CB54833C-2149-EF42-A570-33CE83D6FB29}"/>
              </a:ext>
            </a:extLst>
          </p:cNvPr>
          <p:cNvSpPr/>
          <p:nvPr/>
        </p:nvSpPr>
        <p:spPr>
          <a:xfrm>
            <a:off x="3693367" y="3531433"/>
            <a:ext cx="548291" cy="351613"/>
          </a:xfrm>
          <a:prstGeom prst="lef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Left Arrow 9">
            <a:extLst>
              <a:ext uri="{FF2B5EF4-FFF2-40B4-BE49-F238E27FC236}">
                <a16:creationId xmlns:a16="http://schemas.microsoft.com/office/drawing/2014/main" id="{95FD2FAF-F833-AE4C-A138-E878CC3CD181}"/>
              </a:ext>
            </a:extLst>
          </p:cNvPr>
          <p:cNvSpPr/>
          <p:nvPr/>
        </p:nvSpPr>
        <p:spPr>
          <a:xfrm rot="10800000">
            <a:off x="3692100" y="4163816"/>
            <a:ext cx="602719" cy="413817"/>
          </a:xfrm>
          <a:prstGeom prst="lef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460D540-BAA4-7D4F-364F-A7C52814D3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6488" y="2950223"/>
            <a:ext cx="2419350" cy="2419350"/>
          </a:xfrm>
          <a:prstGeom prst="rect">
            <a:avLst/>
          </a:prstGeom>
        </p:spPr>
      </p:pic>
      <p:sp>
        <p:nvSpPr>
          <p:cNvPr id="5" name="Left Arrow 2">
            <a:extLst>
              <a:ext uri="{FF2B5EF4-FFF2-40B4-BE49-F238E27FC236}">
                <a16:creationId xmlns:a16="http://schemas.microsoft.com/office/drawing/2014/main" id="{5D20A602-E8C8-48DC-D49E-FF0C9AAE65AB}"/>
              </a:ext>
            </a:extLst>
          </p:cNvPr>
          <p:cNvSpPr/>
          <p:nvPr/>
        </p:nvSpPr>
        <p:spPr>
          <a:xfrm>
            <a:off x="6811346" y="3578086"/>
            <a:ext cx="548291" cy="351613"/>
          </a:xfrm>
          <a:prstGeom prst="lef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Left Arrow 9">
            <a:extLst>
              <a:ext uri="{FF2B5EF4-FFF2-40B4-BE49-F238E27FC236}">
                <a16:creationId xmlns:a16="http://schemas.microsoft.com/office/drawing/2014/main" id="{C3AA162B-DAC8-7DA9-B5F5-062BF824FB6D}"/>
              </a:ext>
            </a:extLst>
          </p:cNvPr>
          <p:cNvSpPr/>
          <p:nvPr/>
        </p:nvSpPr>
        <p:spPr>
          <a:xfrm rot="10800000">
            <a:off x="6810079" y="4210469"/>
            <a:ext cx="602719" cy="413817"/>
          </a:xfrm>
          <a:prstGeom prst="lef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07D380B8-5439-019D-DD76-A92963BA4070}"/>
              </a:ext>
            </a:extLst>
          </p:cNvPr>
          <p:cNvSpPr txBox="1"/>
          <p:nvPr/>
        </p:nvSpPr>
        <p:spPr>
          <a:xfrm>
            <a:off x="604834" y="5313343"/>
            <a:ext cx="1143943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i="1" dirty="0">
                <a:solidFill>
                  <a:srgbClr val="002060"/>
                </a:solidFill>
                <a:latin typeface="Roboto" panose="020F0502020204030204" pitchFamily="34" charset="0"/>
              </a:rPr>
              <a:t>Key question: “</a:t>
            </a:r>
            <a:r>
              <a:rPr lang="en-US" i="1" dirty="0">
                <a:solidFill>
                  <a:srgbClr val="002060"/>
                </a:solidFill>
              </a:rPr>
              <a:t>What novel approaches to software design and implementation can be developed to provide performance portability for applications across radically diverse computing architectures?” </a:t>
            </a:r>
            <a:r>
              <a:rPr lang="en-US" sz="1400" dirty="0"/>
              <a:t>from </a:t>
            </a:r>
            <a:r>
              <a:rPr lang="en-US" sz="1400" dirty="0">
                <a:solidFill>
                  <a:srgbClr val="000000"/>
                </a:solidFill>
                <a:latin typeface="Roboto" panose="020F0502020204030204" pitchFamily="34" charset="0"/>
              </a:rPr>
              <a:t>Reimagining Codesign for Advanced Scientific Computing: Unlocking  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F0502020204030204" pitchFamily="34" charset="0"/>
              </a:rPr>
              <a:t>Transformational Opportunities for Future Computing Systems for Science. DOE Report </a:t>
            </a:r>
            <a:r>
              <a:rPr lang="en-US" sz="1400" dirty="0">
                <a:solidFill>
                  <a:srgbClr val="000000"/>
                </a:solidFill>
                <a:latin typeface="Roboto" panose="02000000000000000000" pitchFamily="2" charset="0"/>
                <a:hlinkClick r:id="rId6"/>
              </a:rPr>
              <a:t>https://doi.org/10.2172/1822198</a:t>
            </a:r>
            <a:r>
              <a:rPr lang="en-US" sz="1400" dirty="0">
                <a:solidFill>
                  <a:srgbClr val="000000"/>
                </a:solidFill>
                <a:latin typeface="Roboto" panose="02000000000000000000" pitchFamily="2" charset="0"/>
              </a:rPr>
              <a:t> </a:t>
            </a:r>
            <a:endParaRPr lang="en-US" sz="1400" b="0" i="0" dirty="0">
              <a:solidFill>
                <a:srgbClr val="000000"/>
              </a:solidFill>
              <a:effectLst/>
              <a:latin typeface="Roboto" panose="020F0502020204030204" pitchFamily="34" charset="0"/>
            </a:endParaRPr>
          </a:p>
          <a:p>
            <a:pPr algn="l"/>
            <a:b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</a:br>
            <a:endParaRPr lang="en-US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110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76D01-B769-4FC7-B618-A72A6FEAF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1" y="34732"/>
            <a:ext cx="11590609" cy="48013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/>
              </a:rPr>
              <a:t>Julia's value proposition for HPC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019667-C021-7849-A56F-1C7AFA00B9F0}"/>
              </a:ext>
            </a:extLst>
          </p:cNvPr>
          <p:cNvSpPr txBox="1"/>
          <p:nvPr/>
        </p:nvSpPr>
        <p:spPr>
          <a:xfrm>
            <a:off x="265630" y="514863"/>
            <a:ext cx="8421511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  <a:latin typeface="Century Gothic"/>
                <a:cs typeface="Times New Roman"/>
              </a:rPr>
              <a:t>Designed for “scientific computing” (Fortran-like) and “data science” (Python-like) with </a:t>
            </a:r>
            <a:r>
              <a:rPr lang="en-US" b="1" dirty="0">
                <a:solidFill>
                  <a:schemeClr val="bg2"/>
                </a:solidFill>
                <a:latin typeface="Century Gothic"/>
                <a:cs typeface="Times New Roman"/>
              </a:rPr>
              <a:t>performant kernel code via LLVM compilation</a:t>
            </a:r>
            <a:endParaRPr lang="en-US" b="1" dirty="0">
              <a:solidFill>
                <a:schemeClr val="bg2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  <a:latin typeface="Century Gothic"/>
                <a:cs typeface="Times New Roman"/>
              </a:rPr>
              <a:t>Lightweight </a:t>
            </a:r>
            <a:r>
              <a:rPr lang="en-US" b="1" dirty="0">
                <a:solidFill>
                  <a:schemeClr val="bg2"/>
                </a:solidFill>
                <a:latin typeface="Century Gothic"/>
                <a:cs typeface="Times New Roman"/>
              </a:rPr>
              <a:t>interoperability with existing Fortran and C libraries</a:t>
            </a:r>
            <a:endParaRPr lang="en-US" b="1" dirty="0">
              <a:solidFill>
                <a:schemeClr val="bg2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  <a:latin typeface="Century Gothic"/>
                <a:cs typeface="Times New Roman"/>
              </a:rPr>
              <a:t>Julia is a </a:t>
            </a:r>
            <a:r>
              <a:rPr lang="en-US" b="1" dirty="0">
                <a:solidFill>
                  <a:schemeClr val="bg2"/>
                </a:solidFill>
                <a:latin typeface="Century Gothic"/>
                <a:cs typeface="Times New Roman"/>
              </a:rPr>
              <a:t>unifying workflow language </a:t>
            </a:r>
            <a:r>
              <a:rPr lang="en-US" dirty="0">
                <a:solidFill>
                  <a:schemeClr val="bg2"/>
                </a:solidFill>
                <a:latin typeface="Century Gothic"/>
                <a:cs typeface="Times New Roman"/>
              </a:rPr>
              <a:t>with a </a:t>
            </a:r>
            <a:r>
              <a:rPr lang="en-US" b="1" dirty="0">
                <a:solidFill>
                  <a:schemeClr val="bg2"/>
                </a:solidFill>
                <a:latin typeface="Century Gothic"/>
                <a:cs typeface="Times New Roman"/>
              </a:rPr>
              <a:t>coordinated ecosystem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FA9CBB8-5341-A347-8044-168B8ED0D1B7}"/>
              </a:ext>
            </a:extLst>
          </p:cNvPr>
          <p:cNvGrpSpPr/>
          <p:nvPr/>
        </p:nvGrpSpPr>
        <p:grpSpPr>
          <a:xfrm>
            <a:off x="9488773" y="392681"/>
            <a:ext cx="2542778" cy="1975810"/>
            <a:chOff x="4578756" y="1427447"/>
            <a:chExt cx="3859715" cy="2852245"/>
          </a:xfrm>
        </p:grpSpPr>
        <p:pic>
          <p:nvPicPr>
            <p:cNvPr id="4" name="Picture 3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8A2D2992-EC62-B342-A504-61A4B77EA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8756" y="1427447"/>
              <a:ext cx="3503360" cy="270070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20E9FAB-3ECD-E744-86A1-11234D215EBF}"/>
                </a:ext>
              </a:extLst>
            </p:cNvPr>
            <p:cNvSpPr txBox="1"/>
            <p:nvPr/>
          </p:nvSpPr>
          <p:spPr>
            <a:xfrm>
              <a:off x="6328052" y="3786518"/>
              <a:ext cx="947691" cy="4931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i="1" dirty="0">
                  <a:solidFill>
                    <a:schemeClr val="bg2"/>
                  </a:solidFill>
                  <a:latin typeface="+mn-lt"/>
                </a:rPr>
                <a:t>Slow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5CA6F3D-A3D2-C64A-BB46-247A3199BD80}"/>
                </a:ext>
              </a:extLst>
            </p:cNvPr>
            <p:cNvSpPr txBox="1"/>
            <p:nvPr/>
          </p:nvSpPr>
          <p:spPr>
            <a:xfrm>
              <a:off x="6328052" y="1474737"/>
              <a:ext cx="865350" cy="4931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i="1" dirty="0">
                  <a:solidFill>
                    <a:schemeClr val="bg2"/>
                  </a:solidFill>
                  <a:latin typeface="+mn-lt"/>
                </a:rPr>
                <a:t>Fast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929045E-A61E-D94D-950A-81887604D648}"/>
                </a:ext>
              </a:extLst>
            </p:cNvPr>
            <p:cNvSpPr txBox="1"/>
            <p:nvPr/>
          </p:nvSpPr>
          <p:spPr>
            <a:xfrm>
              <a:off x="7459830" y="2867217"/>
              <a:ext cx="978641" cy="4931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i="1" dirty="0">
                  <a:solidFill>
                    <a:schemeClr val="bg2"/>
                  </a:solidFill>
                  <a:latin typeface="+mn-lt"/>
                </a:rPr>
                <a:t>Hard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E105D07-885A-F94D-93AF-C2CDDE274970}"/>
                </a:ext>
              </a:extLst>
            </p:cNvPr>
            <p:cNvSpPr txBox="1"/>
            <p:nvPr/>
          </p:nvSpPr>
          <p:spPr>
            <a:xfrm>
              <a:off x="4578756" y="2852334"/>
              <a:ext cx="910024" cy="4931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i="1" dirty="0">
                  <a:solidFill>
                    <a:schemeClr val="bg2"/>
                  </a:solidFill>
                  <a:latin typeface="+mn-lt"/>
                </a:rPr>
                <a:t>Easy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7769D46C-BA29-0C4A-BDAD-43F62B851FD9}"/>
              </a:ext>
            </a:extLst>
          </p:cNvPr>
          <p:cNvSpPr txBox="1"/>
          <p:nvPr/>
        </p:nvSpPr>
        <p:spPr>
          <a:xfrm>
            <a:off x="9273915" y="2384624"/>
            <a:ext cx="61645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https://juliadatascience.io/</a:t>
            </a:r>
            <a:r>
              <a:rPr lang="en-US" sz="1600" dirty="0">
                <a:solidFill>
                  <a:schemeClr val="bg2"/>
                </a:solidFill>
              </a:rPr>
              <a:t> </a:t>
            </a:r>
          </a:p>
        </p:txBody>
      </p:sp>
      <p:pic>
        <p:nvPicPr>
          <p:cNvPr id="6" name="Picture 2" descr="two-lang problem">
            <a:extLst>
              <a:ext uri="{FF2B5EF4-FFF2-40B4-BE49-F238E27FC236}">
                <a16:creationId xmlns:a16="http://schemas.microsoft.com/office/drawing/2014/main" id="{569046D8-4148-9402-6FCD-E7228E455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95" y="3759083"/>
            <a:ext cx="3549186" cy="231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E7B963-2CD9-9E90-B851-540A772F0678}"/>
              </a:ext>
            </a:extLst>
          </p:cNvPr>
          <p:cNvSpPr txBox="1"/>
          <p:nvPr/>
        </p:nvSpPr>
        <p:spPr>
          <a:xfrm>
            <a:off x="321649" y="6075857"/>
            <a:ext cx="45671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https://pde-on-gpu.vaw.ethz.ch/lecture7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20" name="Picture 20">
            <a:extLst>
              <a:ext uri="{FF2B5EF4-FFF2-40B4-BE49-F238E27FC236}">
                <a16:creationId xmlns:a16="http://schemas.microsoft.com/office/drawing/2014/main" id="{9CCFF1C7-0F7D-6EC6-A899-CFBC2AE67E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5285" y="4225776"/>
            <a:ext cx="2551895" cy="1826224"/>
          </a:xfrm>
          <a:prstGeom prst="rect">
            <a:avLst/>
          </a:prstGeom>
        </p:spPr>
      </p:pic>
      <p:sp>
        <p:nvSpPr>
          <p:cNvPr id="21" name="TextBox 1">
            <a:extLst>
              <a:ext uri="{FF2B5EF4-FFF2-40B4-BE49-F238E27FC236}">
                <a16:creationId xmlns:a16="http://schemas.microsoft.com/office/drawing/2014/main" id="{47738881-71D8-AFDC-D918-67C7A1D801AB}"/>
              </a:ext>
            </a:extLst>
          </p:cNvPr>
          <p:cNvSpPr txBox="1"/>
          <p:nvPr/>
        </p:nvSpPr>
        <p:spPr>
          <a:xfrm>
            <a:off x="9337584" y="6315224"/>
            <a:ext cx="2764474" cy="4154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50" dirty="0">
                <a:solidFill>
                  <a:schemeClr val="bg2"/>
                </a:solidFill>
                <a:latin typeface="Arial"/>
                <a:cs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https://quantumzeitgeist.com/learning-the-julia-programming-language-for-free/</a:t>
            </a:r>
            <a:r>
              <a:rPr lang="en-US" sz="1050" dirty="0">
                <a:solidFill>
                  <a:schemeClr val="bg2"/>
                </a:solidFill>
                <a:latin typeface="Arial"/>
                <a:cs typeface="Arial"/>
              </a:rPr>
              <a:t> </a:t>
            </a:r>
            <a:endParaRPr lang="en-US" sz="1050" dirty="0">
              <a:solidFill>
                <a:schemeClr val="bg2"/>
              </a:solidFill>
            </a:endParaRPr>
          </a:p>
        </p:txBody>
      </p:sp>
      <p:pic>
        <p:nvPicPr>
          <p:cNvPr id="28" name="Picture 28" descr="pasted-image-0-11-362x370.png">
            <a:extLst>
              <a:ext uri="{FF2B5EF4-FFF2-40B4-BE49-F238E27FC236}">
                <a16:creationId xmlns:a16="http://schemas.microsoft.com/office/drawing/2014/main" id="{323F7F8F-80EF-264B-7693-ED823A33C8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10241" y="4225776"/>
            <a:ext cx="2036763" cy="2089448"/>
          </a:xfrm>
          <a:prstGeom prst="rect">
            <a:avLst/>
          </a:prstGeom>
        </p:spPr>
      </p:pic>
      <p:pic>
        <p:nvPicPr>
          <p:cNvPr id="30" name="Picture 30" descr="Screenshot from 2022-09-09 11-37-28.png">
            <a:extLst>
              <a:ext uri="{FF2B5EF4-FFF2-40B4-BE49-F238E27FC236}">
                <a16:creationId xmlns:a16="http://schemas.microsoft.com/office/drawing/2014/main" id="{A927B386-84F6-198D-B644-35317A8F7D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77806" y="3168191"/>
            <a:ext cx="1055687" cy="106203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00FC987-D5B7-C5D5-445A-FA1C77952844}"/>
              </a:ext>
            </a:extLst>
          </p:cNvPr>
          <p:cNvSpPr txBox="1"/>
          <p:nvPr/>
        </p:nvSpPr>
        <p:spPr>
          <a:xfrm>
            <a:off x="5621038" y="6451710"/>
            <a:ext cx="2764473" cy="3831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1050" dirty="0">
                <a:solidFill>
                  <a:schemeClr val="bg2"/>
                </a:solidFill>
                <a:latin typeface="Arial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https://developer.nvidia.com/blog/gpu-computing-julia-programming-language/</a:t>
            </a:r>
            <a:r>
              <a:rPr lang="en-US" sz="1050" dirty="0">
                <a:solidFill>
                  <a:schemeClr val="bg2"/>
                </a:solidFill>
                <a:latin typeface="Arial"/>
                <a:cs typeface="Arial"/>
              </a:rPr>
              <a:t> </a:t>
            </a:r>
            <a:endParaRPr lang="en-US" sz="1050" dirty="0">
              <a:solidFill>
                <a:schemeClr val="bg2"/>
              </a:solidFill>
            </a:endParaRPr>
          </a:p>
        </p:txBody>
      </p:sp>
      <p:sp>
        <p:nvSpPr>
          <p:cNvPr id="33" name="Left Arrow 9">
            <a:extLst>
              <a:ext uri="{FF2B5EF4-FFF2-40B4-BE49-F238E27FC236}">
                <a16:creationId xmlns:a16="http://schemas.microsoft.com/office/drawing/2014/main" id="{F636B219-2205-175B-A1A2-75655354566E}"/>
              </a:ext>
            </a:extLst>
          </p:cNvPr>
          <p:cNvSpPr/>
          <p:nvPr/>
        </p:nvSpPr>
        <p:spPr>
          <a:xfrm rot="10800000">
            <a:off x="4606173" y="4654547"/>
            <a:ext cx="1055686" cy="505364"/>
          </a:xfrm>
          <a:prstGeom prst="lef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1609AF-09D4-F6BB-4AD1-5358706DE2ED}"/>
              </a:ext>
            </a:extLst>
          </p:cNvPr>
          <p:cNvSpPr txBox="1"/>
          <p:nvPr/>
        </p:nvSpPr>
        <p:spPr>
          <a:xfrm>
            <a:off x="395216" y="1694696"/>
            <a:ext cx="7635609" cy="193899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  <a:latin typeface="Century Gothic"/>
              </a:rPr>
              <a:t>“Julia </a:t>
            </a:r>
            <a:r>
              <a:rPr lang="en-US" sz="2000" b="1" dirty="0">
                <a:solidFill>
                  <a:schemeClr val="bg2"/>
                </a:solidFill>
                <a:latin typeface="Century Gothic"/>
              </a:rPr>
              <a:t>does not </a:t>
            </a:r>
            <a:r>
              <a:rPr lang="en-US" sz="2000" dirty="0">
                <a:solidFill>
                  <a:schemeClr val="bg2"/>
                </a:solidFill>
                <a:latin typeface="Century Gothic"/>
              </a:rPr>
              <a:t>replace Python, but the costly workflow process around </a:t>
            </a:r>
            <a:r>
              <a:rPr lang="en-US" sz="2000" b="1" dirty="0" err="1">
                <a:solidFill>
                  <a:schemeClr val="bg2"/>
                </a:solidFill>
                <a:latin typeface="Century Gothic"/>
              </a:rPr>
              <a:t>Fortran+Python+X</a:t>
            </a:r>
            <a:r>
              <a:rPr lang="en-US" sz="2000" dirty="0">
                <a:solidFill>
                  <a:schemeClr val="bg2"/>
                </a:solidFill>
                <a:latin typeface="Century Gothic"/>
              </a:rPr>
              <a:t>, </a:t>
            </a:r>
            <a:r>
              <a:rPr lang="en-US" sz="2000" b="1" dirty="0">
                <a:solidFill>
                  <a:schemeClr val="bg2"/>
                </a:solidFill>
                <a:latin typeface="Century Gothic"/>
              </a:rPr>
              <a:t>C+X</a:t>
            </a:r>
            <a:r>
              <a:rPr lang="en-US" sz="2000" dirty="0">
                <a:solidFill>
                  <a:schemeClr val="bg2"/>
                </a:solidFill>
                <a:latin typeface="Century Gothic"/>
              </a:rPr>
              <a:t>, </a:t>
            </a:r>
            <a:r>
              <a:rPr lang="en-US" sz="2000" b="1" dirty="0" err="1">
                <a:solidFill>
                  <a:schemeClr val="bg2"/>
                </a:solidFill>
                <a:latin typeface="Century Gothic"/>
              </a:rPr>
              <a:t>Python+X</a:t>
            </a:r>
            <a:r>
              <a:rPr lang="en-US" sz="2000" b="1" dirty="0">
                <a:solidFill>
                  <a:schemeClr val="bg2"/>
                </a:solidFill>
                <a:latin typeface="Century Gothic"/>
              </a:rPr>
              <a:t> </a:t>
            </a:r>
            <a:r>
              <a:rPr lang="en-US" sz="2000" dirty="0">
                <a:solidFill>
                  <a:schemeClr val="bg2"/>
                </a:solidFill>
                <a:latin typeface="Century Gothic"/>
              </a:rPr>
              <a:t>or </a:t>
            </a:r>
            <a:r>
              <a:rPr lang="en-US" sz="2000" b="1" dirty="0" err="1">
                <a:solidFill>
                  <a:schemeClr val="bg2"/>
                </a:solidFill>
                <a:latin typeface="Century Gothic"/>
              </a:rPr>
              <a:t>Fortran+X</a:t>
            </a:r>
            <a:r>
              <a:rPr lang="en-US" sz="2000" dirty="0">
                <a:solidFill>
                  <a:schemeClr val="bg2"/>
                </a:solidFill>
                <a:latin typeface="Century Gothic"/>
              </a:rPr>
              <a:t> (e.g. GPUs)”</a:t>
            </a:r>
            <a:endParaRPr lang="en-US" sz="2000" b="1" dirty="0">
              <a:solidFill>
                <a:schemeClr val="bg2"/>
              </a:solidFill>
              <a:latin typeface="Century Gothic"/>
            </a:endParaRPr>
          </a:p>
          <a:p>
            <a:endParaRPr lang="en-US" sz="2000" b="1" dirty="0">
              <a:solidFill>
                <a:schemeClr val="bg2"/>
              </a:solidFill>
            </a:endParaRPr>
          </a:p>
          <a:p>
            <a:r>
              <a:rPr lang="en-US" sz="2000" b="1" dirty="0">
                <a:solidFill>
                  <a:schemeClr val="bg2"/>
                </a:solidFill>
              </a:rPr>
              <a:t>where X = { </a:t>
            </a:r>
            <a:r>
              <a:rPr lang="en-US" sz="2000" dirty="0" err="1">
                <a:solidFill>
                  <a:schemeClr val="bg2"/>
                </a:solidFill>
              </a:rPr>
              <a:t>conda</a:t>
            </a:r>
            <a:r>
              <a:rPr lang="en-US" sz="2000" dirty="0">
                <a:solidFill>
                  <a:schemeClr val="bg2"/>
                </a:solidFill>
              </a:rPr>
              <a:t>, pip, pybind11, Python, C, Fortran, C++, OpenMP, </a:t>
            </a:r>
            <a:r>
              <a:rPr lang="en-US" sz="2000" dirty="0" err="1">
                <a:solidFill>
                  <a:schemeClr val="bg2"/>
                </a:solidFill>
              </a:rPr>
              <a:t>OpenACC</a:t>
            </a:r>
            <a:r>
              <a:rPr lang="en-US" sz="2000" dirty="0">
                <a:solidFill>
                  <a:schemeClr val="bg2"/>
                </a:solidFill>
              </a:rPr>
              <a:t>, CUDA, HIP, </a:t>
            </a:r>
            <a:r>
              <a:rPr lang="en-US" sz="2000" dirty="0" err="1">
                <a:solidFill>
                  <a:schemeClr val="bg2"/>
                </a:solidFill>
              </a:rPr>
              <a:t>CMake</a:t>
            </a:r>
            <a:r>
              <a:rPr lang="en-US" sz="2000" dirty="0">
                <a:solidFill>
                  <a:schemeClr val="bg2"/>
                </a:solidFill>
              </a:rPr>
              <a:t>, </a:t>
            </a:r>
            <a:r>
              <a:rPr lang="en-US" sz="2000" dirty="0" err="1">
                <a:solidFill>
                  <a:schemeClr val="bg2"/>
                </a:solidFill>
              </a:rPr>
              <a:t>numpy</a:t>
            </a:r>
            <a:r>
              <a:rPr lang="en-US" sz="2000" dirty="0">
                <a:solidFill>
                  <a:schemeClr val="bg2"/>
                </a:solidFill>
              </a:rPr>
              <a:t>, </a:t>
            </a:r>
            <a:r>
              <a:rPr lang="en-US" sz="2000" dirty="0" err="1">
                <a:solidFill>
                  <a:schemeClr val="bg2"/>
                </a:solidFill>
              </a:rPr>
              <a:t>scipy</a:t>
            </a:r>
            <a:r>
              <a:rPr lang="en-US" sz="2000" dirty="0">
                <a:solidFill>
                  <a:schemeClr val="bg2"/>
                </a:solidFill>
              </a:rPr>
              <a:t>, matplotlib, </a:t>
            </a:r>
            <a:r>
              <a:rPr lang="en-US" sz="2000" dirty="0" err="1">
                <a:solidFill>
                  <a:schemeClr val="bg2"/>
                </a:solidFill>
              </a:rPr>
              <a:t>Jupyter</a:t>
            </a:r>
            <a:r>
              <a:rPr lang="en-US" sz="2000" dirty="0">
                <a:solidFill>
                  <a:schemeClr val="bg2"/>
                </a:solidFill>
              </a:rPr>
              <a:t>, …</a:t>
            </a:r>
            <a:r>
              <a:rPr lang="en-US" sz="2000" b="1" dirty="0">
                <a:solidFill>
                  <a:schemeClr val="bg2"/>
                </a:solidFill>
              </a:rPr>
              <a:t>}</a:t>
            </a:r>
            <a:r>
              <a:rPr lang="en-US" sz="2000" dirty="0">
                <a:solidFill>
                  <a:schemeClr val="bg2"/>
                </a:solidFill>
              </a:rPr>
              <a:t> </a:t>
            </a:r>
            <a:endParaRPr lang="en-US" sz="2000" b="1" dirty="0">
              <a:solidFill>
                <a:schemeClr val="bg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B54B42-077B-4C22-A923-C44A0FCC7776}"/>
              </a:ext>
            </a:extLst>
          </p:cNvPr>
          <p:cNvSpPr txBox="1"/>
          <p:nvPr/>
        </p:nvSpPr>
        <p:spPr>
          <a:xfrm>
            <a:off x="5958378" y="3699987"/>
            <a:ext cx="77349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2"/>
                </a:solidFill>
                <a:latin typeface="Century Gothic"/>
              </a:rPr>
              <a:t>LLVM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BFB83E-5334-A7D5-B91B-5703833DC373}"/>
              </a:ext>
            </a:extLst>
          </p:cNvPr>
          <p:cNvSpPr txBox="1"/>
          <p:nvPr/>
        </p:nvSpPr>
        <p:spPr>
          <a:xfrm>
            <a:off x="9740835" y="3534829"/>
            <a:ext cx="27093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2"/>
                </a:solidFill>
                <a:latin typeface="Century Gothic"/>
              </a:rPr>
              <a:t>Rich data science </a:t>
            </a:r>
          </a:p>
          <a:p>
            <a:r>
              <a:rPr lang="en-US" sz="1800" dirty="0">
                <a:solidFill>
                  <a:schemeClr val="bg2"/>
                </a:solidFill>
                <a:latin typeface="Century Gothic"/>
              </a:rPr>
              <a:t>ecosystem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1026" name="Picture 2" descr="1. Introduction · Pkg.jl">
            <a:extLst>
              <a:ext uri="{FF2B5EF4-FFF2-40B4-BE49-F238E27FC236}">
                <a16:creationId xmlns:a16="http://schemas.microsoft.com/office/drawing/2014/main" id="{7D36E047-86F3-20D0-A6C9-8DE977FF4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232" y="5045240"/>
            <a:ext cx="1347819" cy="112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2EE181B-8866-033C-FE0A-BFB25A6410AD}"/>
              </a:ext>
            </a:extLst>
          </p:cNvPr>
          <p:cNvSpPr txBox="1"/>
          <p:nvPr/>
        </p:nvSpPr>
        <p:spPr>
          <a:xfrm>
            <a:off x="8324538" y="4371725"/>
            <a:ext cx="77349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2"/>
                </a:solidFill>
                <a:latin typeface="Century Gothic"/>
              </a:rPr>
              <a:t>Pkg.jl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857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95419-7871-E154-D76D-982E15AB9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480131"/>
          </a:xfrm>
        </p:spPr>
        <p:txBody>
          <a:bodyPr wrap="square"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Frontier is a top priority: first </a:t>
            </a:r>
            <a:r>
              <a:rPr lang="en-US" dirty="0" err="1">
                <a:solidFill>
                  <a:schemeClr val="bg1"/>
                </a:solidFill>
              </a:rPr>
              <a:t>exascale</a:t>
            </a:r>
            <a:r>
              <a:rPr lang="en-US" dirty="0">
                <a:solidFill>
                  <a:schemeClr val="bg1"/>
                </a:solidFill>
              </a:rPr>
              <a:t> supercomputer deployed</a:t>
            </a:r>
          </a:p>
        </p:txBody>
      </p:sp>
      <p:pic>
        <p:nvPicPr>
          <p:cNvPr id="3" name="Picture 2" descr="Oak Ridge's exascale 'Frontier' system named world's most powerful  supercomputer on Top500 - DCD">
            <a:extLst>
              <a:ext uri="{FF2B5EF4-FFF2-40B4-BE49-F238E27FC236}">
                <a16:creationId xmlns:a16="http://schemas.microsoft.com/office/drawing/2014/main" id="{81A05A88-C64D-DCF0-BF3F-315A18EC4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7003" y="5283910"/>
            <a:ext cx="3668068" cy="1495938"/>
          </a:xfrm>
          <a:prstGeom prst="rect">
            <a:avLst/>
          </a:prstGeom>
          <a:noFill/>
        </p:spPr>
      </p:pic>
      <p:pic>
        <p:nvPicPr>
          <p:cNvPr id="5" name="Picture 4" descr="A table with text and images&#10;&#10;Description automatically generated">
            <a:extLst>
              <a:ext uri="{FF2B5EF4-FFF2-40B4-BE49-F238E27FC236}">
                <a16:creationId xmlns:a16="http://schemas.microsoft.com/office/drawing/2014/main" id="{21294E40-6A73-F2A7-3E45-2D62607E2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8806" y="693507"/>
            <a:ext cx="3438939" cy="5890173"/>
          </a:xfrm>
          <a:prstGeom prst="rect">
            <a:avLst/>
          </a:prstGeom>
        </p:spPr>
      </p:pic>
      <p:pic>
        <p:nvPicPr>
          <p:cNvPr id="2050" name="Picture 2" descr="Frontier node architecture diagram">
            <a:extLst>
              <a:ext uri="{FF2B5EF4-FFF2-40B4-BE49-F238E27FC236}">
                <a16:creationId xmlns:a16="http://schemas.microsoft.com/office/drawing/2014/main" id="{A456BF58-E4A1-E139-77F6-A79F95230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35" y="1004341"/>
            <a:ext cx="7572452" cy="435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EB320C5-A21C-22AF-931F-2B261A4B07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2678" y="5623179"/>
            <a:ext cx="4689717" cy="493353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https://docs.olcf.ornl.gov/systems/frontier_user_guide.html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65026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5D8F09-BB1E-B643-8851-80097A3DC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34" y="235634"/>
            <a:ext cx="11676248" cy="907366"/>
          </a:xfrm>
        </p:spPr>
        <p:txBody>
          <a:bodyPr wrap="square"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Gray-Scott app: </a:t>
            </a:r>
            <a:r>
              <a:rPr lang="en-US" dirty="0">
                <a:hlinkClick r:id="rId5"/>
              </a:rPr>
              <a:t>https://github.com/JuliaORNL/GrayScott.jl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3B9D62A-9426-3719-B16B-8E2E0737AA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2409" y="1143000"/>
            <a:ext cx="3005466" cy="4836152"/>
          </a:xfrm>
        </p:spPr>
        <p:txBody>
          <a:bodyPr wrap="square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Simple 3D 2-variable diffusion-reaction solver</a:t>
            </a:r>
          </a:p>
          <a:p>
            <a:pPr lvl="1"/>
            <a:r>
              <a:rPr lang="en-US" sz="2000" dirty="0"/>
              <a:t>CPU Threads, </a:t>
            </a:r>
            <a:r>
              <a:rPr lang="en-US" sz="2000" dirty="0" err="1"/>
              <a:t>CUDA.jl</a:t>
            </a:r>
            <a:r>
              <a:rPr lang="en-US" sz="2000" dirty="0"/>
              <a:t> and </a:t>
            </a:r>
            <a:r>
              <a:rPr lang="en-US" sz="2000" dirty="0" err="1"/>
              <a:t>AMDGPU.jl</a:t>
            </a:r>
            <a:r>
              <a:rPr lang="en-US" sz="2000" dirty="0"/>
              <a:t> backends using multiple dispatch</a:t>
            </a:r>
          </a:p>
          <a:p>
            <a:pPr lvl="1"/>
            <a:r>
              <a:rPr lang="en-US" sz="2000" dirty="0"/>
              <a:t>Parallel I/O ADIOS2, can be visualized with </a:t>
            </a:r>
            <a:r>
              <a:rPr lang="en-US" sz="2000" dirty="0" err="1"/>
              <a:t>ParaView</a:t>
            </a:r>
            <a:endParaRPr lang="en-US" sz="2000" dirty="0"/>
          </a:p>
          <a:p>
            <a:pPr lvl="1"/>
            <a:r>
              <a:rPr lang="en-US" sz="2000" dirty="0" err="1"/>
              <a:t>MPI.jl</a:t>
            </a:r>
            <a:r>
              <a:rPr lang="en-US" sz="2000" dirty="0"/>
              <a:t> for communication</a:t>
            </a:r>
          </a:p>
          <a:p>
            <a:pPr lvl="1"/>
            <a:r>
              <a:rPr lang="en-US" sz="2000" dirty="0"/>
              <a:t>Configuration and job scripts for Frontier, Crusher and Summit under ./scripts/</a:t>
            </a:r>
          </a:p>
          <a:p>
            <a:pPr lvl="1"/>
            <a:r>
              <a:rPr lang="en-US" sz="2000" dirty="0"/>
              <a:t>Data analysis on </a:t>
            </a:r>
            <a:r>
              <a:rPr lang="en-US" sz="2000" dirty="0" err="1"/>
              <a:t>JupyterHub</a:t>
            </a:r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228" name="Google Shape;228;p23" hidden="1"/>
          <p:cNvSpPr txBox="1">
            <a:spLocks noGrp="1"/>
          </p:cNvSpPr>
          <p:nvPr>
            <p:ph type="sldNum" idx="4294967295"/>
          </p:nvPr>
        </p:nvSpPr>
        <p:spPr>
          <a:xfrm>
            <a:off x="11483995" y="5778501"/>
            <a:ext cx="731600" cy="524800"/>
          </a:xfrm>
          <a:prstGeom prst="rect">
            <a:avLst/>
          </a:prstGeom>
        </p:spPr>
        <p:txBody>
          <a:bodyPr spcFirstLastPara="1" wrap="square" lIns="91433" tIns="91433" rIns="91433" bIns="91433" anchor="t" anchorCtr="0">
            <a:noAutofit/>
          </a:bodyPr>
          <a:lstStyle/>
          <a:p>
            <a:pPr algn="r">
              <a:spcBef>
                <a:spcPts val="0"/>
              </a:spcBef>
              <a:spcAft>
                <a:spcPts val="600"/>
              </a:spcAft>
            </a:pPr>
            <a:fld id="{00000000-1234-1234-1234-123412341234}" type="slidenum">
              <a:rPr lang="en"/>
              <a:pPr algn="r">
                <a:spcBef>
                  <a:spcPts val="0"/>
                </a:spcBef>
                <a:spcAft>
                  <a:spcPts val="600"/>
                </a:spcAft>
              </a:pPr>
              <a:t>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B1D735-8D96-60FD-7116-4AB641E38E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4554" y="813216"/>
            <a:ext cx="3820704" cy="3803753"/>
          </a:xfrm>
          <a:prstGeom prst="rect">
            <a:avLst/>
          </a:prstGeom>
        </p:spPr>
      </p:pic>
      <p:pic>
        <p:nvPicPr>
          <p:cNvPr id="6" name="Picture 5" descr="A math equations with black text&#10;&#10;Description automatically generated">
            <a:extLst>
              <a:ext uri="{FF2B5EF4-FFF2-40B4-BE49-F238E27FC236}">
                <a16:creationId xmlns:a16="http://schemas.microsoft.com/office/drawing/2014/main" id="{8FD59A52-5A96-F095-FED0-CBC410F49D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4554" y="4785609"/>
            <a:ext cx="4039124" cy="9414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3940E6-C09A-881E-9A79-4A7A4C736620}"/>
              </a:ext>
            </a:extLst>
          </p:cNvPr>
          <p:cNvSpPr txBox="1"/>
          <p:nvPr/>
        </p:nvSpPr>
        <p:spPr>
          <a:xfrm>
            <a:off x="3404554" y="6295869"/>
            <a:ext cx="645382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Researc</a:t>
            </a:r>
            <a:r>
              <a:rPr lang="en-US" dirty="0">
                <a:solidFill>
                  <a:srgbClr val="FF0000"/>
                </a:solidFill>
              </a:rPr>
              <a:t>h Question: 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Can </a:t>
            </a:r>
            <a:r>
              <a:rPr lang="en-US" dirty="0">
                <a:solidFill>
                  <a:srgbClr val="FF0000"/>
                </a:solidFill>
              </a:rPr>
              <a:t>we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write an entire HPC workflow in Julia?</a:t>
            </a:r>
          </a:p>
        </p:txBody>
      </p:sp>
      <p:pic>
        <p:nvPicPr>
          <p:cNvPr id="5" name="gs-julia-gpu-420.mov">
            <a:hlinkClick r:id="" action="ppaction://media"/>
            <a:extLst>
              <a:ext uri="{FF2B5EF4-FFF2-40B4-BE49-F238E27FC236}">
                <a16:creationId xmlns:a16="http://schemas.microsoft.com/office/drawing/2014/main" id="{F0E2189A-82B8-573B-5162-B34BF1702F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91937" y="1289799"/>
            <a:ext cx="4656627" cy="307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3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5D8F09-BB1E-B643-8851-80097A3DC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34" y="235634"/>
            <a:ext cx="11676248" cy="907366"/>
          </a:xfrm>
        </p:spPr>
        <p:txBody>
          <a:bodyPr wrap="square"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Frontier on-node scalability using </a:t>
            </a:r>
            <a:r>
              <a:rPr lang="en-US" dirty="0" err="1">
                <a:solidFill>
                  <a:schemeClr val="bg1"/>
                </a:solidFill>
              </a:rPr>
              <a:t>AMDGPU.jl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8" name="Google Shape;228;p23" hidden="1"/>
          <p:cNvSpPr txBox="1">
            <a:spLocks noGrp="1"/>
          </p:cNvSpPr>
          <p:nvPr>
            <p:ph type="sldNum" idx="4294967295"/>
          </p:nvPr>
        </p:nvSpPr>
        <p:spPr>
          <a:xfrm>
            <a:off x="11483995" y="5778501"/>
            <a:ext cx="731600" cy="524800"/>
          </a:xfrm>
          <a:prstGeom prst="rect">
            <a:avLst/>
          </a:prstGeom>
        </p:spPr>
        <p:txBody>
          <a:bodyPr spcFirstLastPara="1" wrap="square" lIns="91433" tIns="91433" rIns="91433" bIns="91433" anchor="t" anchorCtr="0">
            <a:noAutofit/>
          </a:bodyPr>
          <a:lstStyle/>
          <a:p>
            <a:pPr algn="r">
              <a:spcBef>
                <a:spcPts val="0"/>
              </a:spcBef>
              <a:spcAft>
                <a:spcPts val="600"/>
              </a:spcAft>
            </a:pPr>
            <a:fld id="{00000000-1234-1234-1234-123412341234}" type="slidenum">
              <a:rPr lang="en"/>
              <a:pPr algn="r">
                <a:spcBef>
                  <a:spcPts val="0"/>
                </a:spcBef>
                <a:spcAft>
                  <a:spcPts val="600"/>
                </a:spcAft>
              </a:pPr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1F2B14-04FD-91ED-AF71-B4931458D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973" y="1186525"/>
            <a:ext cx="3254202" cy="1454907"/>
          </a:xfrm>
          <a:prstGeom prst="rect">
            <a:avLst/>
          </a:prstGeom>
        </p:spPr>
      </p:pic>
      <p:pic>
        <p:nvPicPr>
          <p:cNvPr id="13" name="Picture 12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58F10BFF-28CD-C096-683F-2CE92A686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9477" y="826400"/>
            <a:ext cx="3792601" cy="5795966"/>
          </a:xfrm>
          <a:prstGeom prst="rect">
            <a:avLst/>
          </a:prstGeom>
        </p:spPr>
      </p:pic>
      <p:pic>
        <p:nvPicPr>
          <p:cNvPr id="17" name="Picture 16" descr="A math equations with numbers and symbols&#10;&#10;Description automatically generated">
            <a:extLst>
              <a:ext uri="{FF2B5EF4-FFF2-40B4-BE49-F238E27FC236}">
                <a16:creationId xmlns:a16="http://schemas.microsoft.com/office/drawing/2014/main" id="{0BBB2B57-3912-EE56-B530-D8DFB0C5ED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973" y="2782690"/>
            <a:ext cx="3632200" cy="901700"/>
          </a:xfrm>
          <a:prstGeom prst="rect">
            <a:avLst/>
          </a:prstGeom>
        </p:spPr>
      </p:pic>
      <p:pic>
        <p:nvPicPr>
          <p:cNvPr id="19" name="Picture 18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0608E086-84DD-268D-E9C7-64BC667D1B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973" y="3825648"/>
            <a:ext cx="3746500" cy="1282700"/>
          </a:xfrm>
          <a:prstGeom prst="rect">
            <a:avLst/>
          </a:prstGeom>
        </p:spPr>
      </p:pic>
      <p:pic>
        <p:nvPicPr>
          <p:cNvPr id="21" name="Picture 20" descr="A screenshot of a table&#10;&#10;Description automatically generated">
            <a:extLst>
              <a:ext uri="{FF2B5EF4-FFF2-40B4-BE49-F238E27FC236}">
                <a16:creationId xmlns:a16="http://schemas.microsoft.com/office/drawing/2014/main" id="{F11B582A-4647-4BBD-2788-8EDE082904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6981" y="826400"/>
            <a:ext cx="3632199" cy="4564464"/>
          </a:xfrm>
          <a:prstGeom prst="rect">
            <a:avLst/>
          </a:prstGeom>
        </p:spPr>
      </p:pic>
      <p:pic>
        <p:nvPicPr>
          <p:cNvPr id="2" name="Picture 1" descr="A screenshot of a graph&#10;&#10;Description automatically generated">
            <a:extLst>
              <a:ext uri="{FF2B5EF4-FFF2-40B4-BE49-F238E27FC236}">
                <a16:creationId xmlns:a16="http://schemas.microsoft.com/office/drawing/2014/main" id="{ADF13827-10FE-E887-2085-B8A99939BA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4195" y="5390864"/>
            <a:ext cx="6745573" cy="14448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D594BA-C5A7-9373-4022-DD300A291AEF}"/>
              </a:ext>
            </a:extLst>
          </p:cNvPr>
          <p:cNvSpPr txBox="1"/>
          <p:nvPr/>
        </p:nvSpPr>
        <p:spPr>
          <a:xfrm>
            <a:off x="1128092" y="773668"/>
            <a:ext cx="15436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7-point stencil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389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5D8F09-BB1E-B643-8851-80097A3DC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34" y="235634"/>
            <a:ext cx="11676248" cy="907366"/>
          </a:xfrm>
        </p:spPr>
        <p:txBody>
          <a:bodyPr wrap="square"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Frontier on-node scalability using </a:t>
            </a:r>
            <a:r>
              <a:rPr lang="en-US" dirty="0" err="1">
                <a:solidFill>
                  <a:schemeClr val="bg1"/>
                </a:solidFill>
              </a:rPr>
              <a:t>AMDGPU.jl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8" name="Google Shape;228;p23" hidden="1"/>
          <p:cNvSpPr txBox="1">
            <a:spLocks noGrp="1"/>
          </p:cNvSpPr>
          <p:nvPr>
            <p:ph type="sldNum" idx="4294967295"/>
          </p:nvPr>
        </p:nvSpPr>
        <p:spPr>
          <a:xfrm>
            <a:off x="11483995" y="5778501"/>
            <a:ext cx="731600" cy="524800"/>
          </a:xfrm>
          <a:prstGeom prst="rect">
            <a:avLst/>
          </a:prstGeom>
        </p:spPr>
        <p:txBody>
          <a:bodyPr spcFirstLastPara="1" wrap="square" lIns="91433" tIns="91433" rIns="91433" bIns="91433" anchor="t" anchorCtr="0">
            <a:noAutofit/>
          </a:bodyPr>
          <a:lstStyle/>
          <a:p>
            <a:pPr algn="r">
              <a:spcBef>
                <a:spcPts val="0"/>
              </a:spcBef>
              <a:spcAft>
                <a:spcPts val="600"/>
              </a:spcAft>
            </a:pPr>
            <a:fld id="{00000000-1234-1234-1234-123412341234}" type="slidenum">
              <a:rPr lang="en"/>
              <a:pPr algn="r">
                <a:spcBef>
                  <a:spcPts val="0"/>
                </a:spcBef>
                <a:spcAft>
                  <a:spcPts val="600"/>
                </a:spcAft>
              </a:pPr>
              <a:t>9</a:t>
            </a:fld>
            <a:endParaRPr lang="en-US"/>
          </a:p>
        </p:txBody>
      </p:sp>
      <p:pic>
        <p:nvPicPr>
          <p:cNvPr id="21" name="Picture 20" descr="A screenshot of a table&#10;&#10;Description automatically generated">
            <a:extLst>
              <a:ext uri="{FF2B5EF4-FFF2-40B4-BE49-F238E27FC236}">
                <a16:creationId xmlns:a16="http://schemas.microsoft.com/office/drawing/2014/main" id="{F11B582A-4647-4BBD-2788-8EDE08290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158" y="958334"/>
            <a:ext cx="3632199" cy="45644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E0E759-6561-A2C7-5F5F-5629BA5B1966}"/>
              </a:ext>
            </a:extLst>
          </p:cNvPr>
          <p:cNvSpPr txBox="1"/>
          <p:nvPr/>
        </p:nvSpPr>
        <p:spPr>
          <a:xfrm>
            <a:off x="3146807" y="5624990"/>
            <a:ext cx="87242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Julia reaches ~50% bandwidth (performance) of HIP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No surprises on: FETCH/WRITE SIZE, LLVM-IR</a:t>
            </a:r>
          </a:p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</a:rPr>
              <a:t>rocprof</a:t>
            </a:r>
            <a:r>
              <a:rPr lang="en-US" dirty="0">
                <a:solidFill>
                  <a:schemeClr val="bg1"/>
                </a:solidFill>
              </a:rPr>
              <a:t> reports more activity “</a:t>
            </a:r>
            <a:r>
              <a:rPr lang="en-US" dirty="0" err="1">
                <a:solidFill>
                  <a:schemeClr val="bg1"/>
                </a:solidFill>
              </a:rPr>
              <a:t>lds</a:t>
            </a:r>
            <a:r>
              <a:rPr lang="en-US" dirty="0">
                <a:solidFill>
                  <a:schemeClr val="bg1"/>
                </a:solidFill>
              </a:rPr>
              <a:t>” on Julia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D4A4B70-C86F-FBDE-71FF-FED4C0D49F18}"/>
              </a:ext>
            </a:extLst>
          </p:cNvPr>
          <p:cNvSpPr/>
          <p:nvPr/>
        </p:nvSpPr>
        <p:spPr>
          <a:xfrm>
            <a:off x="6454588" y="1861614"/>
            <a:ext cx="1151067" cy="921076"/>
          </a:xfrm>
          <a:prstGeom prst="ellipse">
            <a:avLst/>
          </a:prstGeom>
          <a:noFill/>
          <a:ln w="19050">
            <a:solidFill>
              <a:schemeClr val="accent6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Picture 9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0A46C636-BA41-9A16-F024-814025ADE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4570" y="1834096"/>
            <a:ext cx="3972655" cy="29530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CDE6CE-7CB6-2308-A214-F959034616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973" y="1186525"/>
            <a:ext cx="3254202" cy="1454907"/>
          </a:xfrm>
          <a:prstGeom prst="rect">
            <a:avLst/>
          </a:prstGeom>
        </p:spPr>
      </p:pic>
      <p:pic>
        <p:nvPicPr>
          <p:cNvPr id="6" name="Picture 5" descr="A math equations with numbers and symbols&#10;&#10;Description automatically generated">
            <a:extLst>
              <a:ext uri="{FF2B5EF4-FFF2-40B4-BE49-F238E27FC236}">
                <a16:creationId xmlns:a16="http://schemas.microsoft.com/office/drawing/2014/main" id="{47CBA876-E456-1AD0-7B61-DD126D74CF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973" y="2782690"/>
            <a:ext cx="3632200" cy="901700"/>
          </a:xfrm>
          <a:prstGeom prst="rect">
            <a:avLst/>
          </a:prstGeom>
        </p:spPr>
      </p:pic>
      <p:pic>
        <p:nvPicPr>
          <p:cNvPr id="7" name="Picture 6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6F979CAF-C4E8-A97A-F416-FF710593D1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973" y="3825648"/>
            <a:ext cx="3746500" cy="1282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C1B873-6126-35B9-802A-4B2ED0BF443A}"/>
              </a:ext>
            </a:extLst>
          </p:cNvPr>
          <p:cNvSpPr txBox="1"/>
          <p:nvPr/>
        </p:nvSpPr>
        <p:spPr>
          <a:xfrm>
            <a:off x="1128092" y="773668"/>
            <a:ext cx="15436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7-point stencil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07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ustom 23">
      <a:dk1>
        <a:srgbClr val="000000"/>
      </a:dk1>
      <a:lt1>
        <a:srgbClr val="FFFFFF"/>
      </a:lt1>
      <a:dk2>
        <a:srgbClr val="2B7974"/>
      </a:dk2>
      <a:lt2>
        <a:srgbClr val="D2E9D2"/>
      </a:lt2>
      <a:accent1>
        <a:srgbClr val="48BEB7"/>
      </a:accent1>
      <a:accent2>
        <a:srgbClr val="17BAD0"/>
      </a:accent2>
      <a:accent3>
        <a:srgbClr val="BE986C"/>
      </a:accent3>
      <a:accent4>
        <a:srgbClr val="80C36E"/>
      </a:accent4>
      <a:accent5>
        <a:srgbClr val="4D9ED9"/>
      </a:accent5>
      <a:accent6>
        <a:srgbClr val="2B7974"/>
      </a:accent6>
      <a:hlink>
        <a:srgbClr val="2B7974"/>
      </a:hlink>
      <a:folHlink>
        <a:srgbClr val="48BEB7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2335</TotalTime>
  <Words>1490</Words>
  <Application>Microsoft Macintosh PowerPoint</Application>
  <PresentationFormat>Widescreen</PresentationFormat>
  <Paragraphs>145</Paragraphs>
  <Slides>16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Open Sans</vt:lpstr>
      <vt:lpstr>Roboto</vt:lpstr>
      <vt:lpstr>Celestial</vt:lpstr>
      <vt:lpstr>Paper: “Julia as a Unifying End-to-End Workflow Language on the Frontier Exascale System”   The 18th Workshop on Workflows in Support of Large-Scale Science (WORKS23) </vt:lpstr>
      <vt:lpstr>Contents</vt:lpstr>
      <vt:lpstr>Motivation</vt:lpstr>
      <vt:lpstr>Rethink how we do Computing </vt:lpstr>
      <vt:lpstr>Julia's value proposition for HPC</vt:lpstr>
      <vt:lpstr>Frontier is a top priority: first exascale supercomputer deployed</vt:lpstr>
      <vt:lpstr>Gray-Scott app: https://github.com/JuliaORNL/GrayScott.jl  </vt:lpstr>
      <vt:lpstr>Frontier on-node scalability using AMDGPU.jl</vt:lpstr>
      <vt:lpstr>Frontier on-node scalability using AMDGPU.jl</vt:lpstr>
      <vt:lpstr>Frontier on-node scalability using AMDGPU.jl for several GPUs</vt:lpstr>
      <vt:lpstr>GrayScott.jl Weak Scaling on Frontier</vt:lpstr>
      <vt:lpstr>GrayScott.jl Parallel I/O Weak Scaling on Frontier file system</vt:lpstr>
      <vt:lpstr>Data analysis on JupyterHub at OLCF</vt:lpstr>
      <vt:lpstr>Conclusions and Future Work</vt:lpstr>
      <vt:lpstr>ACKNOWLEDGMENTS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Godoy, William</cp:lastModifiedBy>
  <cp:revision>104</cp:revision>
  <dcterms:created xsi:type="dcterms:W3CDTF">2021-05-28T21:00:04Z</dcterms:created>
  <dcterms:modified xsi:type="dcterms:W3CDTF">2023-11-12T17:05:36Z</dcterms:modified>
</cp:coreProperties>
</file>